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25" r:id="rId2"/>
    <p:sldId id="315" r:id="rId3"/>
    <p:sldId id="342" r:id="rId4"/>
    <p:sldId id="343" r:id="rId5"/>
    <p:sldId id="341" r:id="rId6"/>
    <p:sldId id="345" r:id="rId7"/>
    <p:sldId id="344"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Cosimi" initials="AC" lastIdx="2" clrIdx="0">
    <p:extLst>
      <p:ext uri="{19B8F6BF-5375-455C-9EA6-DF929625EA0E}">
        <p15:presenceInfo xmlns:p15="http://schemas.microsoft.com/office/powerpoint/2012/main" userId="3cb90543b38cbd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572" autoAdjust="0"/>
  </p:normalViewPr>
  <p:slideViewPr>
    <p:cSldViewPr snapToGrid="0">
      <p:cViewPr varScale="1">
        <p:scale>
          <a:sx n="48" d="100"/>
          <a:sy n="48" d="100"/>
        </p:scale>
        <p:origin x="150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4D19A-DFEC-47AC-8487-B0365AC15A8E}" type="datetimeFigureOut">
              <a:rPr lang="it-IT" smtClean="0"/>
              <a:t>29/05/2019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FFD80-5A8E-445A-B091-C5417EAC36FC}" type="slidenum">
              <a:rPr lang="it-IT" smtClean="0"/>
              <a:t>‹#›</a:t>
            </a:fld>
            <a:endParaRPr lang="it-IT"/>
          </a:p>
        </p:txBody>
      </p:sp>
    </p:spTree>
    <p:extLst>
      <p:ext uri="{BB962C8B-B14F-4D97-AF65-F5344CB8AC3E}">
        <p14:creationId xmlns:p14="http://schemas.microsoft.com/office/powerpoint/2010/main" val="227343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Organic_compoun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Histology" TargetMode="External"/><Relationship Id="rId5" Type="http://schemas.openxmlformats.org/officeDocument/2006/relationships/hyperlink" Target="https://en.wikipedia.org/wiki/Staining" TargetMode="External"/><Relationship Id="rId4" Type="http://schemas.openxmlformats.org/officeDocument/2006/relationships/hyperlink" Target="https://en.wikipedia.org/wiki/Hydroxy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0008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Elextric</a:t>
            </a:r>
            <a:r>
              <a:rPr lang="en-US" sz="1200" b="1" kern="1200" dirty="0">
                <a:solidFill>
                  <a:schemeClr val="tx1"/>
                </a:solidFill>
                <a:effectLst/>
                <a:latin typeface="+mn-lt"/>
                <a:ea typeface="+mn-ea"/>
                <a:cs typeface="+mn-cs"/>
              </a:rPr>
              <a:t> fields are also used as external stimuli to modulate drug release from smart hydrogels. These</a:t>
            </a:r>
            <a:r>
              <a:rPr lang="en-US" sz="1200" kern="1200" dirty="0">
                <a:solidFill>
                  <a:schemeClr val="tx1"/>
                </a:solidFill>
                <a:effectLst/>
                <a:latin typeface="+mn-lt"/>
                <a:ea typeface="+mn-ea"/>
                <a:cs typeface="+mn-cs"/>
              </a:rPr>
              <a:t> systems, are developed either from polyelectrolytes or from an intrinsically conductive polymer (ICP) within a 3D cross-linked polymer network.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an </a:t>
            </a:r>
            <a:r>
              <a:rPr lang="it-IT" sz="1200" kern="1200" dirty="0" err="1">
                <a:solidFill>
                  <a:schemeClr val="tx1"/>
                </a:solidFill>
                <a:effectLst/>
                <a:latin typeface="+mn-lt"/>
                <a:ea typeface="+mn-ea"/>
                <a:cs typeface="+mn-cs"/>
              </a:rPr>
              <a:t>electric</a:t>
            </a:r>
            <a:r>
              <a:rPr lang="it-IT" sz="1200" kern="1200" dirty="0">
                <a:solidFill>
                  <a:schemeClr val="tx1"/>
                </a:solidFill>
                <a:effectLst/>
                <a:latin typeface="+mn-lt"/>
                <a:ea typeface="+mn-ea"/>
                <a:cs typeface="+mn-cs"/>
              </a:rPr>
              <a:t> field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applied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driven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charges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moved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ICPs</a:t>
            </a:r>
            <a:r>
              <a:rPr lang="it-IT" sz="1200" kern="1200" dirty="0">
                <a:solidFill>
                  <a:schemeClr val="tx1"/>
                </a:solidFill>
                <a:effectLst/>
                <a:latin typeface="+mn-lt"/>
                <a:ea typeface="+mn-ea"/>
                <a:cs typeface="+mn-cs"/>
              </a:rPr>
              <a:t> can </a:t>
            </a:r>
            <a:r>
              <a:rPr lang="it-IT" sz="1200" kern="1200" dirty="0" err="1">
                <a:solidFill>
                  <a:schemeClr val="tx1"/>
                </a:solidFill>
                <a:effectLst/>
                <a:latin typeface="+mn-lt"/>
                <a:ea typeface="+mn-ea"/>
                <a:cs typeface="+mn-cs"/>
              </a:rPr>
              <a:t>undergo</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electrochemical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oxidation</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reduction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leading</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structural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changes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hydrogel</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subsequently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polymeric</a:t>
            </a:r>
            <a:r>
              <a:rPr lang="it-IT" sz="1200" kern="1200" dirty="0">
                <a:solidFill>
                  <a:schemeClr val="tx1"/>
                </a:solidFill>
                <a:effectLst/>
                <a:latin typeface="+mn-lt"/>
                <a:ea typeface="+mn-ea"/>
                <a:cs typeface="+mn-cs"/>
              </a:rPr>
              <a:t> network </a:t>
            </a:r>
            <a:r>
              <a:rPr lang="it-IT" sz="1200" kern="1200" dirty="0" err="1">
                <a:solidFill>
                  <a:schemeClr val="tx1"/>
                </a:solidFill>
                <a:effectLst/>
                <a:latin typeface="+mn-lt"/>
                <a:ea typeface="+mn-ea"/>
                <a:cs typeface="+mn-cs"/>
              </a:rPr>
              <a:t>erosion</a:t>
            </a:r>
            <a:r>
              <a:rPr lang="it-IT" sz="1200" kern="1200" dirty="0">
                <a:solidFill>
                  <a:schemeClr val="tx1"/>
                </a:solidFill>
                <a:effectLst/>
                <a:latin typeface="+mn-lt"/>
                <a:ea typeface="+mn-ea"/>
                <a:cs typeface="+mn-cs"/>
              </a:rPr>
              <a:t> to release the </a:t>
            </a:r>
            <a:r>
              <a:rPr lang="it-IT" sz="1200" kern="1200" dirty="0" err="1">
                <a:solidFill>
                  <a:schemeClr val="tx1"/>
                </a:solidFill>
                <a:effectLst/>
                <a:latin typeface="+mn-lt"/>
                <a:ea typeface="+mn-ea"/>
                <a:cs typeface="+mn-cs"/>
              </a:rPr>
              <a:t>incorporated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drug</a:t>
            </a:r>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a:t>
            </a:r>
          </a:p>
          <a:p>
            <a:r>
              <a:rPr lang="it-IT" sz="1200" b="1" kern="1200" dirty="0">
                <a:solidFill>
                  <a:schemeClr val="tx1"/>
                </a:solidFill>
                <a:effectLst/>
                <a:latin typeface="+mn-lt"/>
                <a:ea typeface="+mn-ea"/>
                <a:cs typeface="+mn-cs"/>
              </a:rPr>
              <a:t>Drug release from a ECH </a:t>
            </a:r>
            <a:r>
              <a:rPr lang="it-IT" sz="1200" b="1" kern="1200" dirty="0" err="1">
                <a:solidFill>
                  <a:schemeClr val="tx1"/>
                </a:solidFill>
                <a:effectLst/>
                <a:latin typeface="+mn-lt"/>
                <a:ea typeface="+mn-ea"/>
                <a:cs typeface="+mn-cs"/>
              </a:rPr>
              <a:t>hydrogel</a:t>
            </a:r>
            <a:r>
              <a:rPr lang="it-IT" sz="1200" b="1" kern="1200" dirty="0">
                <a:solidFill>
                  <a:schemeClr val="tx1"/>
                </a:solidFill>
                <a:effectLst/>
                <a:latin typeface="+mn-lt"/>
                <a:ea typeface="+mn-ea"/>
                <a:cs typeface="+mn-cs"/>
              </a:rPr>
              <a:t> can be </a:t>
            </a:r>
            <a:r>
              <a:rPr lang="it-IT" sz="1200" b="1" kern="1200" dirty="0" err="1">
                <a:solidFill>
                  <a:schemeClr val="tx1"/>
                </a:solidFill>
                <a:effectLst/>
                <a:latin typeface="+mn-lt"/>
                <a:ea typeface="+mn-ea"/>
                <a:cs typeface="+mn-cs"/>
              </a:rPr>
              <a:t>related</a:t>
            </a:r>
            <a:r>
              <a:rPr lang="it-IT" sz="1200" b="1" kern="1200" dirty="0">
                <a:solidFill>
                  <a:schemeClr val="tx1"/>
                </a:solidFill>
                <a:effectLst/>
                <a:latin typeface="+mn-lt"/>
                <a:ea typeface="+mn-ea"/>
                <a:cs typeface="+mn-cs"/>
              </a:rPr>
              <a:t> to </a:t>
            </a:r>
            <a:r>
              <a:rPr lang="it-IT" sz="1200" b="1" kern="1200" dirty="0" err="1">
                <a:solidFill>
                  <a:schemeClr val="tx1"/>
                </a:solidFill>
                <a:effectLst/>
                <a:latin typeface="+mn-lt"/>
                <a:ea typeface="+mn-ea"/>
                <a:cs typeface="+mn-cs"/>
              </a:rPr>
              <a:t>drug</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charge</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as</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shown</a:t>
            </a:r>
            <a:r>
              <a:rPr lang="it-IT" sz="1200" b="1" kern="1200" dirty="0">
                <a:solidFill>
                  <a:schemeClr val="tx1"/>
                </a:solidFill>
                <a:effectLst/>
                <a:latin typeface="+mn-lt"/>
                <a:ea typeface="+mn-ea"/>
                <a:cs typeface="+mn-cs"/>
              </a:rPr>
              <a:t> in a study in 2015.</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In </a:t>
            </a:r>
            <a:r>
              <a:rPr lang="it-IT" sz="1200" b="1" kern="1200" dirty="0" err="1">
                <a:solidFill>
                  <a:schemeClr val="tx1"/>
                </a:solidFill>
                <a:effectLst/>
                <a:latin typeface="+mn-lt"/>
                <a:ea typeface="+mn-ea"/>
                <a:cs typeface="+mn-cs"/>
              </a:rPr>
              <a:t>this</a:t>
            </a:r>
            <a:r>
              <a:rPr lang="it-IT" sz="1200" b="1" kern="1200" dirty="0">
                <a:solidFill>
                  <a:schemeClr val="tx1"/>
                </a:solidFill>
                <a:effectLst/>
                <a:latin typeface="+mn-lt"/>
                <a:ea typeface="+mn-ea"/>
                <a:cs typeface="+mn-cs"/>
              </a:rPr>
              <a:t> study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tetracycline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incorporated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into</a:t>
            </a:r>
            <a:r>
              <a:rPr lang="it-IT" sz="1200" kern="1200" dirty="0">
                <a:solidFill>
                  <a:schemeClr val="tx1"/>
                </a:solidFill>
                <a:effectLst/>
                <a:latin typeface="+mn-lt"/>
                <a:ea typeface="+mn-ea"/>
                <a:cs typeface="+mn-cs"/>
              </a:rPr>
              <a:t> a carbon </a:t>
            </a:r>
            <a:r>
              <a:rPr lang="it-IT" sz="1200" kern="1200" dirty="0" err="1">
                <a:solidFill>
                  <a:schemeClr val="tx1"/>
                </a:solidFill>
                <a:effectLst/>
                <a:latin typeface="+mn-lt"/>
                <a:ea typeface="+mn-ea"/>
                <a:cs typeface="+mn-cs"/>
              </a:rPr>
              <a:t>nanotube</a:t>
            </a:r>
            <a:r>
              <a:rPr lang="it-IT" sz="1200" kern="1200" dirty="0">
                <a:solidFill>
                  <a:schemeClr val="tx1"/>
                </a:solidFill>
                <a:effectLst/>
                <a:latin typeface="+mn-lt"/>
                <a:ea typeface="+mn-ea"/>
                <a:cs typeface="+mn-cs"/>
              </a:rPr>
              <a:t> with a </a:t>
            </a:r>
            <a:r>
              <a:rPr lang="it-IT" sz="1200" kern="1200" dirty="0" err="1">
                <a:solidFill>
                  <a:schemeClr val="tx1"/>
                </a:solidFill>
                <a:effectLst/>
                <a:latin typeface="+mn-lt"/>
                <a:ea typeface="+mn-ea"/>
                <a:cs typeface="+mn-cs"/>
              </a:rPr>
              <a:t>polyvinyl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alchol</a:t>
            </a:r>
            <a:r>
              <a:rPr lang="it-IT" sz="1200" kern="1200" dirty="0">
                <a:solidFill>
                  <a:schemeClr val="tx1"/>
                </a:solidFill>
                <a:effectLst/>
                <a:latin typeface="+mn-lt"/>
                <a:ea typeface="+mn-ea"/>
                <a:cs typeface="+mn-cs"/>
              </a:rPr>
              <a:t> PVA-</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hydrogel</a:t>
            </a:r>
            <a:r>
              <a:rPr lang="it-IT" sz="1200" kern="1200" dirty="0">
                <a:solidFill>
                  <a:schemeClr val="tx1"/>
                </a:solidFill>
                <a:effectLst/>
                <a:latin typeface="+mn-lt"/>
                <a:ea typeface="+mn-ea"/>
                <a:cs typeface="+mn-cs"/>
              </a:rPr>
              <a:t>- At pH=8, </a:t>
            </a:r>
            <a:r>
              <a:rPr lang="it-IT" sz="1200" kern="1200" dirty="0" err="1">
                <a:solidFill>
                  <a:schemeClr val="tx1"/>
                </a:solidFill>
                <a:effectLst/>
                <a:latin typeface="+mn-lt"/>
                <a:ea typeface="+mn-ea"/>
                <a:cs typeface="+mn-cs"/>
              </a:rPr>
              <a:t>tetracycline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becomes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negatively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charged</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therefore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faster</a:t>
            </a:r>
            <a:r>
              <a:rPr lang="it-IT" sz="1200" kern="1200" dirty="0">
                <a:solidFill>
                  <a:schemeClr val="tx1"/>
                </a:solidFill>
                <a:effectLst/>
                <a:latin typeface="+mn-lt"/>
                <a:ea typeface="+mn-ea"/>
                <a:cs typeface="+mn-cs"/>
              </a:rPr>
              <a:t> release </a:t>
            </a:r>
            <a:r>
              <a:rPr lang="it-IT" sz="1200" kern="1200" dirty="0" err="1">
                <a:solidFill>
                  <a:schemeClr val="tx1"/>
                </a:solidFill>
                <a:effectLst/>
                <a:latin typeface="+mn-lt"/>
                <a:ea typeface="+mn-ea"/>
                <a:cs typeface="+mn-cs"/>
              </a:rPr>
              <a:t>was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observed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a negative </a:t>
            </a:r>
            <a:r>
              <a:rPr lang="it-IT" sz="1200" kern="1200" dirty="0" err="1">
                <a:solidFill>
                  <a:schemeClr val="tx1"/>
                </a:solidFill>
                <a:effectLst/>
                <a:latin typeface="+mn-lt"/>
                <a:ea typeface="+mn-ea"/>
                <a:cs typeface="+mn-cs"/>
              </a:rPr>
              <a:t>electric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current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applied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effect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due to the </a:t>
            </a:r>
            <a:r>
              <a:rPr lang="it-IT" sz="1200" kern="1200" dirty="0" err="1">
                <a:solidFill>
                  <a:schemeClr val="tx1"/>
                </a:solidFill>
                <a:effectLst/>
                <a:latin typeface="+mn-lt"/>
                <a:ea typeface="+mn-ea"/>
                <a:cs typeface="+mn-cs"/>
              </a:rPr>
              <a:t>repulsion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between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drug</a:t>
            </a:r>
            <a:r>
              <a:rPr lang="it-IT" sz="1200" kern="1200" dirty="0">
                <a:solidFill>
                  <a:schemeClr val="tx1"/>
                </a:solidFill>
                <a:effectLst/>
                <a:latin typeface="+mn-lt"/>
                <a:ea typeface="+mn-ea"/>
                <a:cs typeface="+mn-cs"/>
              </a:rPr>
              <a:t> and the negative </a:t>
            </a:r>
            <a:r>
              <a:rPr lang="it-IT" sz="1200" kern="1200" dirty="0" err="1">
                <a:solidFill>
                  <a:schemeClr val="tx1"/>
                </a:solidFill>
                <a:effectLst/>
                <a:latin typeface="+mn-lt"/>
                <a:ea typeface="+mn-ea"/>
                <a:cs typeface="+mn-cs"/>
              </a:rPr>
              <a:t>bias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environment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However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a positive </a:t>
            </a:r>
            <a:r>
              <a:rPr lang="it-IT" sz="1200" kern="1200" dirty="0" err="1">
                <a:solidFill>
                  <a:schemeClr val="tx1"/>
                </a:solidFill>
                <a:effectLst/>
                <a:latin typeface="+mn-lt"/>
                <a:ea typeface="+mn-ea"/>
                <a:cs typeface="+mn-cs"/>
              </a:rPr>
              <a:t>electric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current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applied</a:t>
            </a:r>
            <a:r>
              <a:rPr lang="it-IT" sz="1200" kern="1200" dirty="0">
                <a:solidFill>
                  <a:schemeClr val="tx1"/>
                </a:solidFill>
                <a:effectLst/>
                <a:latin typeface="+mn-lt"/>
                <a:ea typeface="+mn-ea"/>
                <a:cs typeface="+mn-cs"/>
              </a:rPr>
              <a:t> the release </a:t>
            </a:r>
            <a:r>
              <a:rPr lang="it-IT" sz="1200" kern="1200" dirty="0" err="1">
                <a:solidFill>
                  <a:schemeClr val="tx1"/>
                </a:solidFill>
                <a:effectLst/>
                <a:latin typeface="+mn-lt"/>
                <a:ea typeface="+mn-ea"/>
                <a:cs typeface="+mn-cs"/>
              </a:rPr>
              <a:t>was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slower</a:t>
            </a:r>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SEM images of CNT-embedded hydrogel films after </a:t>
            </a:r>
            <a:r>
              <a:rPr lang="en-US" sz="1200" b="1" kern="1200" dirty="0" err="1">
                <a:solidFill>
                  <a:schemeClr val="tx1"/>
                </a:solidFill>
                <a:effectLst/>
                <a:latin typeface="+mn-lt"/>
                <a:ea typeface="+mn-ea"/>
                <a:cs typeface="+mn-cs"/>
              </a:rPr>
              <a:t>lyophilisation</a:t>
            </a:r>
            <a:r>
              <a:rPr lang="en-US" sz="1200" b="1" kern="1200" dirty="0">
                <a:solidFill>
                  <a:schemeClr val="tx1"/>
                </a:solidFill>
                <a:effectLst/>
                <a:latin typeface="+mn-lt"/>
                <a:ea typeface="+mn-ea"/>
                <a:cs typeface="+mn-cs"/>
              </a:rPr>
              <a:t> showed porous structures.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Several publications have reported high-frequency magnetic fields (HFMFs) as external stimuli for drug</a:t>
            </a:r>
            <a:r>
              <a:rPr lang="en-US" sz="1200" kern="1200" dirty="0">
                <a:solidFill>
                  <a:schemeClr val="tx1"/>
                </a:solidFill>
                <a:effectLst/>
                <a:latin typeface="+mn-lt"/>
                <a:ea typeface="+mn-ea"/>
                <a:cs typeface="+mn-cs"/>
              </a:rPr>
              <a:t> delivery; a strategy which aims to accumulate these systems in an effected area.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HFMFs are less invasive than electric fields or light exposure because they are </a:t>
            </a:r>
            <a:r>
              <a:rPr lang="en-US" sz="1200" b="1" kern="1200" dirty="0" err="1">
                <a:solidFill>
                  <a:schemeClr val="tx1"/>
                </a:solidFill>
                <a:effectLst/>
                <a:latin typeface="+mn-lt"/>
                <a:ea typeface="+mn-ea"/>
                <a:cs typeface="+mn-cs"/>
              </a:rPr>
              <a:t>ablo</a:t>
            </a:r>
            <a:r>
              <a:rPr lang="en-US" sz="1200" b="1" kern="1200" dirty="0">
                <a:solidFill>
                  <a:schemeClr val="tx1"/>
                </a:solidFill>
                <a:effectLst/>
                <a:latin typeface="+mn-lt"/>
                <a:ea typeface="+mn-ea"/>
                <a:cs typeface="+mn-cs"/>
              </a:rPr>
              <a:t> to highly permeate </a:t>
            </a:r>
            <a:r>
              <a:rPr lang="en-US" sz="1200" kern="1200" dirty="0">
                <a:solidFill>
                  <a:schemeClr val="tx1"/>
                </a:solidFill>
                <a:effectLst/>
                <a:latin typeface="+mn-lt"/>
                <a:ea typeface="+mn-ea"/>
                <a:cs typeface="+mn-cs"/>
              </a:rPr>
              <a:t>tissues with a low energy absorption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Magnetically responsive hydrogels are developed by incorporating magnetic iron oxide nanoparticles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(MIONs) into the polymer matrices. They are widely explored, especially in association with thermo-responsive hydrogels. The use of MIONs is based on their capacity to transform electromagnetic energy, from an external high-frequency field, into heat. </a:t>
            </a:r>
            <a:r>
              <a:rPr lang="it-IT" sz="1200" kern="1200" dirty="0" err="1">
                <a:solidFill>
                  <a:schemeClr val="tx1"/>
                </a:solidFill>
                <a:effectLst/>
                <a:latin typeface="+mn-lt"/>
                <a:ea typeface="+mn-ea"/>
                <a:cs typeface="+mn-cs"/>
              </a:rPr>
              <a:t>MIONs</a:t>
            </a:r>
            <a:r>
              <a:rPr lang="it-IT"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polymer</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determines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saturation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magnetization</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consequently</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drug</a:t>
            </a:r>
            <a:r>
              <a:rPr lang="it-IT" sz="1200" kern="1200" dirty="0">
                <a:solidFill>
                  <a:schemeClr val="tx1"/>
                </a:solidFill>
                <a:effectLst/>
                <a:latin typeface="+mn-lt"/>
                <a:ea typeface="+mn-ea"/>
                <a:cs typeface="+mn-cs"/>
              </a:rPr>
              <a:t> release performance</a:t>
            </a:r>
            <a:r>
              <a:rPr lang="it-IT" sz="1200" b="1"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Schematic</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formation</a:t>
            </a:r>
            <a:r>
              <a:rPr lang="it-IT" sz="1200" u="sng" kern="1200" dirty="0">
                <a:solidFill>
                  <a:schemeClr val="tx1"/>
                </a:solidFill>
                <a:effectLst/>
                <a:latin typeface="+mn-lt"/>
                <a:ea typeface="+mn-ea"/>
                <a:cs typeface="+mn-cs"/>
              </a:rPr>
              <a:t> of SPION/</a:t>
            </a:r>
            <a:r>
              <a:rPr lang="it-IT" sz="1200" u="sng" kern="1200" dirty="0" err="1">
                <a:solidFill>
                  <a:schemeClr val="tx1"/>
                </a:solidFill>
                <a:effectLst/>
                <a:latin typeface="+mn-lt"/>
                <a:ea typeface="+mn-ea"/>
                <a:cs typeface="+mn-cs"/>
              </a:rPr>
              <a:t>polymer</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hybrid</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particle</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starting</a:t>
            </a:r>
            <a:r>
              <a:rPr lang="it-IT" sz="1200" u="sng" kern="1200" dirty="0">
                <a:solidFill>
                  <a:schemeClr val="tx1"/>
                </a:solidFill>
                <a:effectLst/>
                <a:latin typeface="+mn-lt"/>
                <a:ea typeface="+mn-ea"/>
                <a:cs typeface="+mn-cs"/>
              </a:rPr>
              <a:t> from an </a:t>
            </a:r>
            <a:r>
              <a:rPr lang="it-IT" sz="1200" u="sng" kern="1200" dirty="0" err="1">
                <a:solidFill>
                  <a:schemeClr val="tx1"/>
                </a:solidFill>
                <a:effectLst/>
                <a:latin typeface="+mn-lt"/>
                <a:ea typeface="+mn-ea"/>
                <a:cs typeface="+mn-cs"/>
              </a:rPr>
              <a:t>oil</a:t>
            </a:r>
            <a:r>
              <a:rPr lang="it-IT" sz="1200" u="sng" kern="1200" dirty="0">
                <a:solidFill>
                  <a:schemeClr val="tx1"/>
                </a:solidFill>
                <a:effectLst/>
                <a:latin typeface="+mn-lt"/>
                <a:ea typeface="+mn-ea"/>
                <a:cs typeface="+mn-cs"/>
              </a:rPr>
              <a:t> in water </a:t>
            </a:r>
            <a:r>
              <a:rPr lang="it-IT" sz="1200" u="sng" kern="1200" dirty="0" err="1">
                <a:solidFill>
                  <a:schemeClr val="tx1"/>
                </a:solidFill>
                <a:effectLst/>
                <a:latin typeface="+mn-lt"/>
                <a:ea typeface="+mn-ea"/>
                <a:cs typeface="+mn-cs"/>
              </a:rPr>
              <a:t>emulsion</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droplets</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proceeding</a:t>
            </a:r>
            <a:r>
              <a:rPr lang="it-IT" sz="1200" u="sng" kern="1200" dirty="0">
                <a:solidFill>
                  <a:schemeClr val="tx1"/>
                </a:solidFill>
                <a:effectLst/>
                <a:latin typeface="+mn-lt"/>
                <a:ea typeface="+mn-ea"/>
                <a:cs typeface="+mn-cs"/>
              </a:rPr>
              <a:t> with a high </a:t>
            </a:r>
            <a:r>
              <a:rPr lang="it-IT" sz="1200" u="sng" kern="1200" dirty="0" err="1">
                <a:solidFill>
                  <a:schemeClr val="tx1"/>
                </a:solidFill>
                <a:effectLst/>
                <a:latin typeface="+mn-lt"/>
                <a:ea typeface="+mn-ea"/>
                <a:cs typeface="+mn-cs"/>
              </a:rPr>
              <a:t>polymer</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concentration</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droplet</a:t>
            </a:r>
            <a:r>
              <a:rPr lang="it-IT" sz="1200" u="sng" kern="1200" dirty="0">
                <a:solidFill>
                  <a:schemeClr val="tx1"/>
                </a:solidFill>
                <a:effectLst/>
                <a:latin typeface="+mn-lt"/>
                <a:ea typeface="+mn-ea"/>
                <a:cs typeface="+mn-cs"/>
              </a:rPr>
              <a:t> and the </a:t>
            </a:r>
            <a:r>
              <a:rPr lang="it-IT" sz="1200" u="sng" kern="1200" dirty="0" err="1">
                <a:solidFill>
                  <a:schemeClr val="tx1"/>
                </a:solidFill>
                <a:effectLst/>
                <a:latin typeface="+mn-lt"/>
                <a:ea typeface="+mn-ea"/>
                <a:cs typeface="+mn-cs"/>
              </a:rPr>
              <a:t>formation</a:t>
            </a:r>
            <a:r>
              <a:rPr lang="it-IT" sz="1200" u="sng" kern="1200" dirty="0">
                <a:solidFill>
                  <a:schemeClr val="tx1"/>
                </a:solidFill>
                <a:effectLst/>
                <a:latin typeface="+mn-lt"/>
                <a:ea typeface="+mn-ea"/>
                <a:cs typeface="+mn-cs"/>
              </a:rPr>
              <a:t> of a </a:t>
            </a:r>
            <a:r>
              <a:rPr lang="it-IT" sz="1200" u="sng" kern="1200" dirty="0" err="1">
                <a:solidFill>
                  <a:schemeClr val="tx1"/>
                </a:solidFill>
                <a:effectLst/>
                <a:latin typeface="+mn-lt"/>
                <a:ea typeface="+mn-ea"/>
                <a:cs typeface="+mn-cs"/>
              </a:rPr>
              <a:t>solid</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polymer</a:t>
            </a:r>
            <a:r>
              <a:rPr lang="it-IT" sz="1200" u="sng" kern="1200" dirty="0">
                <a:solidFill>
                  <a:schemeClr val="tx1"/>
                </a:solidFill>
                <a:effectLst/>
                <a:latin typeface="+mn-lt"/>
                <a:ea typeface="+mn-ea"/>
                <a:cs typeface="+mn-cs"/>
              </a:rPr>
              <a:t> </a:t>
            </a:r>
            <a:r>
              <a:rPr lang="it-IT" sz="1200" u="sng" kern="1200" dirty="0" err="1">
                <a:solidFill>
                  <a:schemeClr val="tx1"/>
                </a:solidFill>
                <a:effectLst/>
                <a:latin typeface="+mn-lt"/>
                <a:ea typeface="+mn-ea"/>
                <a:cs typeface="+mn-cs"/>
              </a:rPr>
              <a:t>sphere</a:t>
            </a:r>
            <a:r>
              <a:rPr lang="it-IT" sz="1200" u="sng" kern="1200" dirty="0">
                <a:solidFill>
                  <a:schemeClr val="tx1"/>
                </a:solidFill>
                <a:effectLst/>
                <a:latin typeface="+mn-lt"/>
                <a:ea typeface="+mn-ea"/>
                <a:cs typeface="+mn-cs"/>
              </a:rPr>
              <a:t> with </a:t>
            </a:r>
            <a:r>
              <a:rPr lang="it-IT" sz="1200" u="sng" kern="1200" dirty="0" err="1">
                <a:solidFill>
                  <a:schemeClr val="tx1"/>
                </a:solidFill>
                <a:effectLst/>
                <a:latin typeface="+mn-lt"/>
                <a:ea typeface="+mn-ea"/>
                <a:cs typeface="+mn-cs"/>
              </a:rPr>
              <a:t>trapped</a:t>
            </a:r>
            <a:r>
              <a:rPr lang="it-IT" sz="1200" u="sng" kern="1200" dirty="0">
                <a:solidFill>
                  <a:schemeClr val="tx1"/>
                </a:solidFill>
                <a:effectLst/>
                <a:latin typeface="+mn-lt"/>
                <a:ea typeface="+mn-ea"/>
                <a:cs typeface="+mn-cs"/>
              </a:rPr>
              <a:t> SPIONS</a:t>
            </a:r>
            <a:endParaRPr lang="it-IT" sz="1200" kern="1200" dirty="0">
              <a:solidFill>
                <a:schemeClr val="tx1"/>
              </a:solidFill>
              <a:effectLst/>
              <a:latin typeface="+mn-lt"/>
              <a:ea typeface="+mn-ea"/>
              <a:cs typeface="+mn-cs"/>
            </a:endParaRPr>
          </a:p>
          <a:p>
            <a:endParaRPr lang="en-US" b="0"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10</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0678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The human body exhibits </a:t>
            </a:r>
            <a:r>
              <a:rPr lang="en-US" sz="1200" b="1" kern="1200" dirty="0" err="1">
                <a:solidFill>
                  <a:schemeClr val="tx1"/>
                </a:solidFill>
                <a:effectLst/>
                <a:latin typeface="+mn-lt"/>
                <a:ea typeface="+mn-ea"/>
                <a:cs typeface="+mn-cs"/>
              </a:rPr>
              <a:t>subustantial</a:t>
            </a:r>
            <a:r>
              <a:rPr lang="en-US" sz="1200" b="1" kern="1200" dirty="0">
                <a:solidFill>
                  <a:schemeClr val="tx1"/>
                </a:solidFill>
                <a:effectLst/>
                <a:latin typeface="+mn-lt"/>
                <a:ea typeface="+mn-ea"/>
                <a:cs typeface="+mn-cs"/>
              </a:rPr>
              <a:t> pH changes in different body parts when functioning normally</a:t>
            </a:r>
            <a:r>
              <a:rPr lang="en-US" sz="1200" kern="1200" dirty="0">
                <a:solidFill>
                  <a:schemeClr val="tx1"/>
                </a:solidFill>
                <a:effectLst/>
                <a:latin typeface="+mn-lt"/>
                <a:ea typeface="+mn-ea"/>
                <a:cs typeface="+mn-cs"/>
              </a:rPr>
              <a:t>. Additionally, some diseases can also cause pH changes in the human body. The pH spectrum among different sites represent attractive targets for biomedical fields by which pH responsive hydrogels could respond to a dynamic environment. Moreover, pH changes might be easily manipulated and are applicable for in vitro and in vivo conditions.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Chemical stimuli, such as pH change, directly affect the interactions between polymer chains and </a:t>
            </a:r>
            <a:r>
              <a:rPr lang="en-US" sz="1200" kern="1200" dirty="0">
                <a:solidFill>
                  <a:schemeClr val="tx1"/>
                </a:solidFill>
                <a:effectLst/>
                <a:latin typeface="+mn-lt"/>
                <a:ea typeface="+mn-ea"/>
                <a:cs typeface="+mn-cs"/>
              </a:rPr>
              <a:t>between polymer chains and solvent molecules. Similar to macromolecules, such as protein and nucleic acids, a polymer network contains ionizable groups that can donate or accept protons in response to pH, which </a:t>
            </a:r>
            <a:r>
              <a:rPr lang="en-US" sz="1200" kern="1200" dirty="0" err="1">
                <a:solidFill>
                  <a:schemeClr val="tx1"/>
                </a:solidFill>
                <a:effectLst/>
                <a:latin typeface="+mn-lt"/>
                <a:ea typeface="+mn-ea"/>
                <a:cs typeface="+mn-cs"/>
              </a:rPr>
              <a:t>primarly</a:t>
            </a:r>
            <a:r>
              <a:rPr lang="en-US" sz="1200" kern="1200" dirty="0">
                <a:solidFill>
                  <a:schemeClr val="tx1"/>
                </a:solidFill>
                <a:effectLst/>
                <a:latin typeface="+mn-lt"/>
                <a:ea typeface="+mn-ea"/>
                <a:cs typeface="+mn-cs"/>
              </a:rPr>
              <a:t> results in solubility and structural changes and, consequently, swelling or deswelling.</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Bronsted acids and bases are mostly used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as respective pendants since their protonation/deprotonation</a:t>
            </a:r>
            <a:r>
              <a:rPr lang="en-US" sz="1200" kern="1200" dirty="0">
                <a:solidFill>
                  <a:schemeClr val="tx1"/>
                </a:solidFill>
                <a:effectLst/>
                <a:latin typeface="+mn-lt"/>
                <a:ea typeface="+mn-ea"/>
                <a:cs typeface="+mn-cs"/>
              </a:rPr>
              <a:t> occur at pH values between 4.0 and 8.0. Charged polymers in aqueous solution are polyelectrolytes, which might adopt expanded conformation as a result of electrostatic repulsion, enabling the hydration process. The transition point is governed by the </a:t>
            </a:r>
            <a:r>
              <a:rPr lang="en-US" sz="1200" kern="1200" dirty="0" err="1">
                <a:solidFill>
                  <a:schemeClr val="tx1"/>
                </a:solidFill>
                <a:effectLst/>
                <a:latin typeface="+mn-lt"/>
                <a:ea typeface="+mn-ea"/>
                <a:cs typeface="+mn-cs"/>
              </a:rPr>
              <a:t>pKa</a:t>
            </a:r>
            <a:r>
              <a:rPr lang="en-US" sz="1200" kern="1200" dirty="0">
                <a:solidFill>
                  <a:schemeClr val="tx1"/>
                </a:solidFill>
                <a:effectLst/>
                <a:latin typeface="+mn-lt"/>
                <a:ea typeface="+mn-ea"/>
                <a:cs typeface="+mn-cs"/>
              </a:rPr>
              <a:t> value, and when the pH of the medium approaches the </a:t>
            </a:r>
            <a:r>
              <a:rPr lang="en-US" sz="1200" kern="1200" dirty="0" err="1">
                <a:solidFill>
                  <a:schemeClr val="tx1"/>
                </a:solidFill>
                <a:effectLst/>
                <a:latin typeface="+mn-lt"/>
                <a:ea typeface="+mn-ea"/>
                <a:cs typeface="+mn-cs"/>
              </a:rPr>
              <a:t>pKa</a:t>
            </a:r>
            <a:r>
              <a:rPr lang="en-US" sz="1200" kern="1200" dirty="0">
                <a:solidFill>
                  <a:schemeClr val="tx1"/>
                </a:solidFill>
                <a:effectLst/>
                <a:latin typeface="+mn-lt"/>
                <a:ea typeface="+mn-ea"/>
                <a:cs typeface="+mn-cs"/>
              </a:rPr>
              <a:t>, the ionization degree of the polymer suffers a dramatic change. The cross-linking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between responsive polymeric chains results in the self-assembly of smart hydrogels, changing its hydrodynamic volume according to the pH value. The swelling of polyelectrolytes occurs most often as a result of electrostatic repulsion between charges on the polymer backbone, which is directly related to pH alterations. </a:t>
            </a:r>
            <a:r>
              <a:rPr lang="en-US" sz="1200" b="1" kern="1200" dirty="0">
                <a:solidFill>
                  <a:schemeClr val="tx1"/>
                </a:solidFill>
                <a:effectLst/>
                <a:latin typeface="+mn-lt"/>
                <a:ea typeface="+mn-ea"/>
                <a:cs typeface="+mn-cs"/>
              </a:rPr>
              <a:t>Charge exposition in aqueous medium is guided </a:t>
            </a:r>
            <a:r>
              <a:rPr lang="en-US" sz="1200" kern="1200" dirty="0">
                <a:solidFill>
                  <a:schemeClr val="tx1"/>
                </a:solidFill>
                <a:effectLst/>
                <a:latin typeface="+mn-lt"/>
                <a:ea typeface="+mn-ea"/>
                <a:cs typeface="+mn-cs"/>
              </a:rPr>
              <a:t>by the presence of carboxylic and amine groups that designate anionic and cationic behavior. The critical pH value that determines their responsiveness can be modified by the incorporation of hydrophobic moieties, generally by copolymerization with hydrophobic monomers. </a:t>
            </a:r>
            <a:endParaRPr lang="en-US" b="0"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11</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90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In the table 4, the main of pH responsive hydrogels are shown, taken from articles in the references.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 the second picture, what we see is a device used in the oil-gas industry as </a:t>
            </a:r>
            <a:r>
              <a:rPr lang="it-IT" sz="1200" b="1" kern="1200" dirty="0" err="1">
                <a:solidFill>
                  <a:schemeClr val="tx1"/>
                </a:solidFill>
                <a:effectLst/>
                <a:latin typeface="+mn-lt"/>
                <a:ea typeface="+mn-ea"/>
                <a:cs typeface="+mn-cs"/>
              </a:rPr>
              <a:t>viscosification</a:t>
            </a:r>
            <a:r>
              <a:rPr lang="it-IT" sz="1200" b="1" kern="1200" dirty="0">
                <a:solidFill>
                  <a:schemeClr val="tx1"/>
                </a:solidFill>
                <a:effectLst/>
                <a:latin typeface="+mn-lt"/>
                <a:ea typeface="+mn-ea"/>
                <a:cs typeface="+mn-cs"/>
              </a:rPr>
              <a:t> agents.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b="1" kern="1200" dirty="0">
                <a:solidFill>
                  <a:schemeClr val="tx1"/>
                </a:solidFill>
                <a:effectLst/>
                <a:latin typeface="+mn-lt"/>
                <a:ea typeface="+mn-ea"/>
                <a:cs typeface="+mn-cs"/>
              </a:rPr>
              <a:t>PH responsive </a:t>
            </a:r>
            <a:r>
              <a:rPr lang="it-IT" sz="1200" b="1" kern="1200" dirty="0" err="1">
                <a:solidFill>
                  <a:schemeClr val="tx1"/>
                </a:solidFill>
                <a:effectLst/>
                <a:latin typeface="+mn-lt"/>
                <a:ea typeface="+mn-ea"/>
                <a:cs typeface="+mn-cs"/>
              </a:rPr>
              <a:t>behavior</a:t>
            </a:r>
            <a:r>
              <a:rPr lang="it-IT" sz="1200" b="1" kern="1200" dirty="0">
                <a:solidFill>
                  <a:schemeClr val="tx1"/>
                </a:solidFill>
                <a:effectLst/>
                <a:latin typeface="+mn-lt"/>
                <a:ea typeface="+mn-ea"/>
                <a:cs typeface="+mn-cs"/>
              </a:rPr>
              <a:t> can </a:t>
            </a:r>
            <a:r>
              <a:rPr lang="it-IT" sz="1200" b="1" kern="1200" dirty="0" err="1">
                <a:solidFill>
                  <a:schemeClr val="tx1"/>
                </a:solidFill>
                <a:effectLst/>
                <a:latin typeface="+mn-lt"/>
                <a:ea typeface="+mn-ea"/>
                <a:cs typeface="+mn-cs"/>
              </a:rPr>
              <a:t>also</a:t>
            </a:r>
            <a:r>
              <a:rPr lang="it-IT" sz="1200" b="1" kern="1200" dirty="0">
                <a:solidFill>
                  <a:schemeClr val="tx1"/>
                </a:solidFill>
                <a:effectLst/>
                <a:latin typeface="+mn-lt"/>
                <a:ea typeface="+mn-ea"/>
                <a:cs typeface="+mn-cs"/>
              </a:rPr>
              <a:t> be </a:t>
            </a:r>
            <a:r>
              <a:rPr lang="it-IT" sz="1200" b="1" kern="1200" dirty="0" err="1">
                <a:solidFill>
                  <a:schemeClr val="tx1"/>
                </a:solidFill>
                <a:effectLst/>
                <a:latin typeface="+mn-lt"/>
                <a:ea typeface="+mn-ea"/>
                <a:cs typeface="+mn-cs"/>
              </a:rPr>
              <a:t>found</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among</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natural</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polymers</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such</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as</a:t>
            </a:r>
            <a:r>
              <a:rPr lang="it-IT" sz="1200" b="1" kern="1200" dirty="0">
                <a:solidFill>
                  <a:schemeClr val="tx1"/>
                </a:solidFill>
                <a:effectLst/>
                <a:latin typeface="+mn-lt"/>
                <a:ea typeface="+mn-ea"/>
                <a:cs typeface="+mn-cs"/>
              </a:rPr>
              <a:t> alginate, </a:t>
            </a:r>
            <a:r>
              <a:rPr lang="it-IT" sz="1200" b="1" kern="1200" dirty="0" err="1">
                <a:solidFill>
                  <a:schemeClr val="tx1"/>
                </a:solidFill>
                <a:effectLst/>
                <a:latin typeface="+mn-lt"/>
                <a:ea typeface="+mn-ea"/>
                <a:cs typeface="+mn-cs"/>
              </a:rPr>
              <a:t>albumin</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chitosan</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and </a:t>
            </a:r>
            <a:r>
              <a:rPr lang="it-IT" sz="1200" kern="1200" dirty="0" err="1">
                <a:solidFill>
                  <a:schemeClr val="tx1"/>
                </a:solidFill>
                <a:effectLst/>
                <a:latin typeface="+mn-lt"/>
                <a:ea typeface="+mn-ea"/>
                <a:cs typeface="+mn-cs"/>
              </a:rPr>
              <a:t>gelatin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comparing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synthetic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homologous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natural</a:t>
            </a:r>
            <a:r>
              <a:rPr lang="it-IT" sz="1200" kern="1200" dirty="0">
                <a:solidFill>
                  <a:schemeClr val="tx1"/>
                </a:solidFill>
                <a:effectLst/>
                <a:latin typeface="+mn-lt"/>
                <a:ea typeface="+mn-ea"/>
                <a:cs typeface="+mn-cs"/>
              </a:rPr>
              <a:t> patterns, </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necessary</a:t>
            </a:r>
            <a:r>
              <a:rPr lang="it-IT" sz="1200" kern="1200" dirty="0">
                <a:solidFill>
                  <a:schemeClr val="tx1"/>
                </a:solidFill>
                <a:effectLst/>
                <a:latin typeface="+mn-lt"/>
                <a:ea typeface="+mn-ea"/>
                <a:cs typeface="+mn-cs"/>
              </a:rPr>
              <a:t> to highlight the high </a:t>
            </a:r>
            <a:r>
              <a:rPr lang="it-IT" sz="1200" kern="1200" dirty="0" err="1">
                <a:solidFill>
                  <a:schemeClr val="tx1"/>
                </a:solidFill>
                <a:effectLst/>
                <a:latin typeface="+mn-lt"/>
                <a:ea typeface="+mn-ea"/>
                <a:cs typeface="+mn-cs"/>
              </a:rPr>
              <a:t>capacity</a:t>
            </a:r>
            <a:r>
              <a:rPr lang="it-IT" sz="1200" kern="1200" dirty="0">
                <a:solidFill>
                  <a:schemeClr val="tx1"/>
                </a:solidFill>
                <a:effectLst/>
                <a:latin typeface="+mn-lt"/>
                <a:ea typeface="+mn-ea"/>
                <a:cs typeface="+mn-cs"/>
              </a:rPr>
              <a:t> of naturale </a:t>
            </a:r>
            <a:r>
              <a:rPr lang="it-IT" sz="1200" kern="1200" dirty="0" err="1">
                <a:solidFill>
                  <a:schemeClr val="tx1"/>
                </a:solidFill>
                <a:effectLst/>
                <a:latin typeface="+mn-lt"/>
                <a:ea typeface="+mn-ea"/>
                <a:cs typeface="+mn-cs"/>
              </a:rPr>
              <a:t>polymers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degrade</a:t>
            </a:r>
            <a:r>
              <a:rPr lang="it-IT" sz="1200" kern="1200" dirty="0">
                <a:solidFill>
                  <a:schemeClr val="tx1"/>
                </a:solidFill>
                <a:effectLst/>
                <a:latin typeface="+mn-lt"/>
                <a:ea typeface="+mn-ea"/>
                <a:cs typeface="+mn-cs"/>
              </a:rPr>
              <a:t> in the body.</a:t>
            </a:r>
          </a:p>
          <a:p>
            <a:r>
              <a:rPr lang="it-IT" sz="1200" kern="1200" dirty="0">
                <a:solidFill>
                  <a:schemeClr val="tx1"/>
                </a:solidFill>
                <a:effectLst/>
                <a:latin typeface="+mn-lt"/>
                <a:ea typeface="+mn-ea"/>
                <a:cs typeface="+mn-cs"/>
              </a:rPr>
              <a:t> </a:t>
            </a:r>
          </a:p>
          <a:p>
            <a:r>
              <a:rPr lang="it-IT" sz="1200" b="1" kern="1200" dirty="0">
                <a:solidFill>
                  <a:schemeClr val="tx1"/>
                </a:solidFill>
                <a:effectLst/>
                <a:latin typeface="+mn-lt"/>
                <a:ea typeface="+mn-ea"/>
                <a:cs typeface="+mn-cs"/>
              </a:rPr>
              <a:t>IMAGE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Chitosan and alginate are representative natural </a:t>
            </a:r>
            <a:r>
              <a:rPr lang="en-US" sz="1200" b="1" kern="1200" dirty="0" err="1">
                <a:solidFill>
                  <a:schemeClr val="tx1"/>
                </a:solidFill>
                <a:effectLst/>
                <a:latin typeface="+mn-lt"/>
                <a:ea typeface="+mn-ea"/>
                <a:cs typeface="+mn-cs"/>
              </a:rPr>
              <a:t>polybase</a:t>
            </a:r>
            <a:r>
              <a:rPr lang="en-US" sz="1200" b="1" kern="1200" dirty="0">
                <a:solidFill>
                  <a:schemeClr val="tx1"/>
                </a:solidFill>
                <a:effectLst/>
                <a:latin typeface="+mn-lt"/>
                <a:ea typeface="+mn-ea"/>
                <a:cs typeface="+mn-cs"/>
              </a:rPr>
              <a:t> and polyacid polysaccharides, respectively, </a:t>
            </a:r>
            <a:r>
              <a:rPr lang="en-US" sz="1200" kern="1200" dirty="0">
                <a:solidFill>
                  <a:schemeClr val="tx1"/>
                </a:solidFill>
                <a:effectLst/>
                <a:latin typeface="+mn-lt"/>
                <a:ea typeface="+mn-ea"/>
                <a:cs typeface="+mn-cs"/>
              </a:rPr>
              <a:t>that suffer physical cross-linking through hydrophobic or charge interactions . Swelling or liquid expulsion occurs based on the availability or ionized group along the polymer chain. For Chitosan, the protonation of amino groups under low pH promotes electrostatic repulsion between cationic segments.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Due to its rigid crystalline structure, Chitosan exhibits low solubility in water and biological fluids, where</a:t>
            </a:r>
            <a:r>
              <a:rPr lang="en-US" sz="1200" kern="1200" dirty="0">
                <a:solidFill>
                  <a:schemeClr val="tx1"/>
                </a:solidFill>
                <a:effectLst/>
                <a:latin typeface="+mn-lt"/>
                <a:ea typeface="+mn-ea"/>
                <a:cs typeface="+mn-cs"/>
              </a:rPr>
              <a:t> the pH is 7.4, which might limit its use in hydrogel development. However, a variety of chitosan copolymers can overcome this limitation. Given its excellent biocompatibility and biological properties, carboxymethyl chitosan demonstrated good solubility in a wide range of </a:t>
            </a:r>
            <a:r>
              <a:rPr lang="en-US" sz="1200" kern="1200" dirty="0" err="1">
                <a:solidFill>
                  <a:schemeClr val="tx1"/>
                </a:solidFill>
                <a:effectLst/>
                <a:latin typeface="+mn-lt"/>
                <a:ea typeface="+mn-ea"/>
                <a:cs typeface="+mn-cs"/>
              </a:rPr>
              <a:t>pH.</a:t>
            </a:r>
            <a:r>
              <a:rPr lang="en-US" sz="1200" kern="1200" dirty="0">
                <a:solidFill>
                  <a:schemeClr val="tx1"/>
                </a:solidFill>
                <a:effectLst/>
                <a:latin typeface="+mn-lt"/>
                <a:ea typeface="+mn-ea"/>
                <a:cs typeface="+mn-cs"/>
              </a:rPr>
              <a:t> This was due to the additional presence of COOH groups which also govern the swelling behavior. Thus, CM-CS have great potential as an oral drug delivery system that allows drugs to reach the colon.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use of copolymers consisting of methacrylic acid (MAA) and grafted poly(ethylene </a:t>
            </a:r>
            <a:r>
              <a:rPr lang="en-US" sz="1200" b="1" kern="1200" dirty="0" err="1">
                <a:solidFill>
                  <a:schemeClr val="tx1"/>
                </a:solidFill>
                <a:effectLst/>
                <a:latin typeface="+mn-lt"/>
                <a:ea typeface="+mn-ea"/>
                <a:cs typeface="+mn-cs"/>
              </a:rPr>
              <a:t>glycole</a:t>
            </a:r>
            <a:r>
              <a:rPr lang="en-US" sz="1200" b="1" kern="1200" dirty="0">
                <a:solidFill>
                  <a:schemeClr val="tx1"/>
                </a:solidFill>
                <a:effectLst/>
                <a:latin typeface="+mn-lt"/>
                <a:ea typeface="+mn-ea"/>
                <a:cs typeface="+mn-cs"/>
              </a:rPr>
              <a:t>) PEG </a:t>
            </a:r>
            <a:r>
              <a:rPr lang="en-US" sz="1200" kern="1200" dirty="0">
                <a:solidFill>
                  <a:schemeClr val="tx1"/>
                </a:solidFill>
                <a:effectLst/>
                <a:latin typeface="+mn-lt"/>
                <a:ea typeface="+mn-ea"/>
                <a:cs typeface="+mn-cs"/>
              </a:rPr>
              <a:t>chains was explored to develop an oral platform for therapeutic proteins. </a:t>
            </a:r>
            <a:r>
              <a:rPr lang="en-US" sz="1200" b="1" kern="1200" dirty="0">
                <a:solidFill>
                  <a:schemeClr val="tx1"/>
                </a:solidFill>
                <a:effectLst/>
                <a:latin typeface="+mn-lt"/>
                <a:ea typeface="+mn-ea"/>
                <a:cs typeface="+mn-cs"/>
              </a:rPr>
              <a:t>Biodegradable and pH sensitive </a:t>
            </a:r>
            <a:r>
              <a:rPr lang="en-US" sz="1200" kern="1200" dirty="0">
                <a:solidFill>
                  <a:schemeClr val="tx1"/>
                </a:solidFill>
                <a:effectLst/>
                <a:latin typeface="+mn-lt"/>
                <a:ea typeface="+mn-ea"/>
                <a:cs typeface="+mn-cs"/>
              </a:rPr>
              <a:t>hydrogels composed of polyacrylic acids (PAAD) showed interesting properties for their use as insulin drug delivery by oral administration. </a:t>
            </a:r>
            <a:endParaRPr lang="it-IT" sz="1200" kern="1200" dirty="0">
              <a:solidFill>
                <a:schemeClr val="tx1"/>
              </a:solidFill>
              <a:effectLst/>
              <a:latin typeface="+mn-lt"/>
              <a:ea typeface="+mn-ea"/>
              <a:cs typeface="+mn-cs"/>
            </a:endParaRPr>
          </a:p>
          <a:p>
            <a:endParaRPr lang="en-US" b="0"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12</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223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This feature can be extremely important because some biological processes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such as nerve excitation</a:t>
            </a:r>
            <a:r>
              <a:rPr lang="en-US" sz="1200" kern="1200" dirty="0">
                <a:solidFill>
                  <a:schemeClr val="tx1"/>
                </a:solidFill>
                <a:effectLst/>
                <a:latin typeface="+mn-lt"/>
                <a:ea typeface="+mn-ea"/>
                <a:cs typeface="+mn-cs"/>
              </a:rPr>
              <a:t>, muscle contraction, and cell locomotion, involve ionic strength modifications. However, these polymers are less abundant than pH or temperature responsive and they have not been widely explored in drug delivery. Based on different salt concentration, some polymers undergo structural changes, which makes them ionic strength or salt responsive systems.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Similar to the previously described classes of pH responsive polymers, this proposed mechanism of</a:t>
            </a:r>
            <a:r>
              <a:rPr lang="en-US" sz="1200" kern="1200" dirty="0">
                <a:solidFill>
                  <a:schemeClr val="tx1"/>
                </a:solidFill>
                <a:effectLst/>
                <a:latin typeface="+mn-lt"/>
                <a:ea typeface="+mn-ea"/>
                <a:cs typeface="+mn-cs"/>
              </a:rPr>
              <a:t> responsiveness is based on increased hydrophobicity interactions promoted by salt concentration which result in a reduction of electrostatic repulsion between the copolymers, enabling network precipitation. Although sodium phosphate or sodium sulfate buffers promote a gradual reduction of hydrogel swelling, this behavior is not associated with phase transition.</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Some </a:t>
            </a:r>
            <a:r>
              <a:rPr lang="en-US" sz="1200" b="1" kern="1200" dirty="0" err="1">
                <a:solidFill>
                  <a:schemeClr val="tx1"/>
                </a:solidFill>
                <a:effectLst/>
                <a:latin typeface="+mn-lt"/>
                <a:ea typeface="+mn-ea"/>
                <a:cs typeface="+mn-cs"/>
              </a:rPr>
              <a:t>weaks</a:t>
            </a:r>
            <a:r>
              <a:rPr lang="en-US" sz="1200" b="1" kern="1200" dirty="0">
                <a:solidFill>
                  <a:schemeClr val="tx1"/>
                </a:solidFill>
                <a:effectLst/>
                <a:latin typeface="+mn-lt"/>
                <a:ea typeface="+mn-ea"/>
                <a:cs typeface="+mn-cs"/>
              </a:rPr>
              <a:t> polyacids such as poly(acrylic acid) and methacrylic acid show an increased degree of</a:t>
            </a:r>
            <a:r>
              <a:rPr lang="en-US" sz="1200" kern="1200" dirty="0">
                <a:solidFill>
                  <a:schemeClr val="tx1"/>
                </a:solidFill>
                <a:effectLst/>
                <a:latin typeface="+mn-lt"/>
                <a:ea typeface="+mn-ea"/>
                <a:cs typeface="+mn-cs"/>
              </a:rPr>
              <a:t> ionization upon addition of lithium methoxide salt, which promotes viscosity changes. The shrinkage of coils is explained by the attraction between the mobile osmotically ion pairs.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Hydrogels composed of N-isopropylacrylamide (</a:t>
            </a:r>
            <a:r>
              <a:rPr lang="en-US" sz="1200" b="1" kern="1200" dirty="0" err="1">
                <a:solidFill>
                  <a:schemeClr val="tx1"/>
                </a:solidFill>
                <a:effectLst/>
                <a:latin typeface="+mn-lt"/>
                <a:ea typeface="+mn-ea"/>
                <a:cs typeface="+mn-cs"/>
              </a:rPr>
              <a:t>NIPAAm</a:t>
            </a:r>
            <a:r>
              <a:rPr lang="en-US" sz="1200" b="1" kern="1200" dirty="0">
                <a:solidFill>
                  <a:schemeClr val="tx1"/>
                </a:solidFill>
                <a:effectLst/>
                <a:latin typeface="+mn-lt"/>
                <a:ea typeface="+mn-ea"/>
                <a:cs typeface="+mn-cs"/>
              </a:rPr>
              <a:t>), a non ionic polymer, exhibit LCST </a:t>
            </a:r>
            <a:r>
              <a:rPr lang="en-US" sz="1200" kern="1200" dirty="0">
                <a:solidFill>
                  <a:schemeClr val="tx1"/>
                </a:solidFill>
                <a:effectLst/>
                <a:latin typeface="+mn-lt"/>
                <a:ea typeface="+mn-ea"/>
                <a:cs typeface="+mn-cs"/>
              </a:rPr>
              <a:t>transition. A group demonstrated that the NIPAAM polymer also showed a sharp volume phase transition depending on the sodium chloride concentration in the surrounding medium.</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it-IT" sz="1200" b="1" kern="1200" dirty="0">
                <a:solidFill>
                  <a:schemeClr val="tx1"/>
                </a:solidFill>
                <a:effectLst/>
                <a:latin typeface="+mn-lt"/>
                <a:ea typeface="+mn-ea"/>
                <a:cs typeface="+mn-cs"/>
              </a:rPr>
              <a:t>A PNIPAM </a:t>
            </a:r>
            <a:r>
              <a:rPr lang="it-IT" sz="1200" b="1" kern="1200" dirty="0" err="1">
                <a:solidFill>
                  <a:schemeClr val="tx1"/>
                </a:solidFill>
                <a:effectLst/>
                <a:latin typeface="+mn-lt"/>
                <a:ea typeface="+mn-ea"/>
                <a:cs typeface="+mn-cs"/>
              </a:rPr>
              <a:t>hydrogel</a:t>
            </a:r>
            <a:r>
              <a:rPr lang="it-IT" sz="1200" b="1" kern="1200" dirty="0">
                <a:solidFill>
                  <a:schemeClr val="tx1"/>
                </a:solidFill>
                <a:effectLst/>
                <a:latin typeface="+mn-lt"/>
                <a:ea typeface="+mn-ea"/>
                <a:cs typeface="+mn-cs"/>
              </a:rPr>
              <a:t> with </a:t>
            </a:r>
            <a:r>
              <a:rPr lang="it-IT" sz="1200" b="1" kern="1200" dirty="0" err="1">
                <a:solidFill>
                  <a:schemeClr val="tx1"/>
                </a:solidFill>
                <a:effectLst/>
                <a:latin typeface="+mn-lt"/>
                <a:ea typeface="+mn-ea"/>
                <a:cs typeface="+mn-cs"/>
              </a:rPr>
              <a:t>specific</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sensitivity</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was</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synthetized</a:t>
            </a:r>
            <a:r>
              <a:rPr lang="it-IT" sz="1200" b="1" kern="1200" dirty="0">
                <a:solidFill>
                  <a:schemeClr val="tx1"/>
                </a:solidFill>
                <a:effectLst/>
                <a:latin typeface="+mn-lt"/>
                <a:ea typeface="+mn-ea"/>
                <a:cs typeface="+mn-cs"/>
              </a:rPr>
              <a:t> by </a:t>
            </a:r>
            <a:r>
              <a:rPr lang="it-IT" sz="1200" b="1" kern="1200" dirty="0" err="1">
                <a:solidFill>
                  <a:schemeClr val="tx1"/>
                </a:solidFill>
                <a:effectLst/>
                <a:latin typeface="+mn-lt"/>
                <a:ea typeface="+mn-ea"/>
                <a:cs typeface="+mn-cs"/>
              </a:rPr>
              <a:t>introducin</a:t>
            </a:r>
            <a:r>
              <a:rPr lang="it-IT" sz="1200" b="1" kern="1200" dirty="0">
                <a:solidFill>
                  <a:schemeClr val="tx1"/>
                </a:solidFill>
                <a:effectLst/>
                <a:latin typeface="+mn-lt"/>
                <a:ea typeface="+mn-ea"/>
                <a:cs typeface="+mn-cs"/>
              </a:rPr>
              <a:t> di-benzo-18-crown-6 </a:t>
            </a:r>
            <a:r>
              <a:rPr lang="it-IT" sz="1200" kern="1200" dirty="0" err="1">
                <a:solidFill>
                  <a:schemeClr val="tx1"/>
                </a:solidFill>
                <a:effectLst/>
                <a:latin typeface="+mn-lt"/>
                <a:ea typeface="+mn-ea"/>
                <a:cs typeface="+mn-cs"/>
              </a:rPr>
              <a:t>comonomers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into</a:t>
            </a:r>
            <a:r>
              <a:rPr lang="it-IT" sz="1200" kern="1200" dirty="0">
                <a:solidFill>
                  <a:schemeClr val="tx1"/>
                </a:solidFill>
                <a:effectLst/>
                <a:latin typeface="+mn-lt"/>
                <a:ea typeface="+mn-ea"/>
                <a:cs typeface="+mn-cs"/>
              </a:rPr>
              <a:t> the network.</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developed</a:t>
            </a:r>
            <a:r>
              <a:rPr lang="it-IT" sz="1200" kern="1200" dirty="0">
                <a:solidFill>
                  <a:schemeClr val="tx1"/>
                </a:solidFill>
                <a:effectLst/>
                <a:latin typeface="+mn-lt"/>
                <a:ea typeface="+mn-ea"/>
                <a:cs typeface="+mn-cs"/>
              </a:rPr>
              <a:t> system </a:t>
            </a:r>
            <a:r>
              <a:rPr lang="it-IT" sz="1200" kern="1200" dirty="0" err="1">
                <a:solidFill>
                  <a:schemeClr val="tx1"/>
                </a:solidFill>
                <a:effectLst/>
                <a:latin typeface="+mn-lt"/>
                <a:ea typeface="+mn-ea"/>
                <a:cs typeface="+mn-cs"/>
              </a:rPr>
              <a:t>exhibited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thermal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responsivity</a:t>
            </a:r>
            <a:r>
              <a:rPr lang="it-IT" sz="1200" kern="1200" dirty="0">
                <a:solidFill>
                  <a:schemeClr val="tx1"/>
                </a:solidFill>
                <a:effectLst/>
                <a:latin typeface="+mn-lt"/>
                <a:ea typeface="+mn-ea"/>
                <a:cs typeface="+mn-cs"/>
              </a:rPr>
              <a:t> and a </a:t>
            </a:r>
            <a:r>
              <a:rPr lang="it-IT" sz="1200" kern="1200" dirty="0" err="1">
                <a:solidFill>
                  <a:schemeClr val="tx1"/>
                </a:solidFill>
                <a:effectLst/>
                <a:latin typeface="+mn-lt"/>
                <a:ea typeface="+mn-ea"/>
                <a:cs typeface="+mn-cs"/>
              </a:rPr>
              <a:t>swelling</a:t>
            </a:r>
            <a:r>
              <a:rPr lang="it-IT" sz="1200" kern="1200" dirty="0">
                <a:solidFill>
                  <a:schemeClr val="tx1"/>
                </a:solidFill>
                <a:effectLst/>
                <a:latin typeface="+mn-lt"/>
                <a:ea typeface="+mn-ea"/>
                <a:cs typeface="+mn-cs"/>
              </a:rPr>
              <a:t> ratio sensitive to the </a:t>
            </a:r>
            <a:r>
              <a:rPr lang="it-IT" sz="1200" kern="1200" dirty="0" err="1">
                <a:solidFill>
                  <a:schemeClr val="tx1"/>
                </a:solidFill>
                <a:effectLst/>
                <a:latin typeface="+mn-lt"/>
                <a:ea typeface="+mn-ea"/>
                <a:cs typeface="+mn-cs"/>
              </a:rPr>
              <a:t>presence</a:t>
            </a:r>
            <a:r>
              <a:rPr lang="it-IT" sz="1200" kern="1200" dirty="0">
                <a:solidFill>
                  <a:schemeClr val="tx1"/>
                </a:solidFill>
                <a:effectLst/>
                <a:latin typeface="+mn-lt"/>
                <a:ea typeface="+mn-ea"/>
                <a:cs typeface="+mn-cs"/>
              </a:rPr>
              <a:t> of K+.</a:t>
            </a:r>
          </a:p>
          <a:p>
            <a:endParaRPr lang="en-US" b="0"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13</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373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Bioresponsive</a:t>
            </a:r>
            <a:r>
              <a:rPr lang="en-US" sz="1200" b="1" kern="1200" dirty="0">
                <a:solidFill>
                  <a:schemeClr val="tx1"/>
                </a:solidFill>
                <a:effectLst/>
                <a:latin typeface="+mn-lt"/>
                <a:ea typeface="+mn-ea"/>
                <a:cs typeface="+mn-cs"/>
              </a:rPr>
              <a:t> hydrogels, also called biologically stimulated or biomolecule responsive hydrogels, are </a:t>
            </a:r>
            <a:r>
              <a:rPr lang="en-US" sz="1200" kern="1200" dirty="0">
                <a:solidFill>
                  <a:schemeClr val="tx1"/>
                </a:solidFill>
                <a:effectLst/>
                <a:latin typeface="+mn-lt"/>
                <a:ea typeface="+mn-ea"/>
                <a:cs typeface="+mn-cs"/>
              </a:rPr>
              <a:t>biomaterials able to undergo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structural modifications (swelling/deswelling, degradation or erosion and mechanical deformation) mediated by biological reactions. </a:t>
            </a:r>
            <a:r>
              <a:rPr lang="en-US" sz="1200" b="1" kern="1200" dirty="0">
                <a:solidFill>
                  <a:schemeClr val="tx1"/>
                </a:solidFill>
                <a:effectLst/>
                <a:latin typeface="+mn-lt"/>
                <a:ea typeface="+mn-ea"/>
                <a:cs typeface="+mn-cs"/>
              </a:rPr>
              <a:t>Changes might occur </a:t>
            </a:r>
            <a:r>
              <a:rPr lang="en-US" sz="1200" kern="1200" dirty="0">
                <a:solidFill>
                  <a:schemeClr val="tx1"/>
                </a:solidFill>
                <a:effectLst/>
                <a:latin typeface="+mn-lt"/>
                <a:ea typeface="+mn-ea"/>
                <a:cs typeface="+mn-cs"/>
              </a:rPr>
              <a:t>in response to increased concentration of specific biomolecule availability (proteins, enzymes, peptides, antibodies) in physiological environment or under pathological conditions.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Antibodies and T cells are important biomolecules responsible for maintaining the normal body functions</a:t>
            </a:r>
            <a:r>
              <a:rPr lang="en-US" sz="1200" kern="1200" dirty="0">
                <a:solidFill>
                  <a:schemeClr val="tx1"/>
                </a:solidFill>
                <a:effectLst/>
                <a:latin typeface="+mn-lt"/>
                <a:ea typeface="+mn-ea"/>
                <a:cs typeface="+mn-cs"/>
              </a:rPr>
              <a:t> by controlling immune responses and autoimmunity, extremely affected in diseases such as cancer</a:t>
            </a: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Many research groups have recently focused in the development of </a:t>
            </a:r>
            <a:r>
              <a:rPr lang="en-US" sz="1200" b="1" kern="1200" dirty="0" err="1">
                <a:solidFill>
                  <a:schemeClr val="tx1"/>
                </a:solidFill>
                <a:effectLst/>
                <a:latin typeface="+mn-lt"/>
                <a:ea typeface="+mn-ea"/>
                <a:cs typeface="+mn-cs"/>
              </a:rPr>
              <a:t>bioresponsiveness</a:t>
            </a:r>
            <a:r>
              <a:rPr lang="en-US" sz="1200" b="1" kern="1200" dirty="0">
                <a:solidFill>
                  <a:schemeClr val="tx1"/>
                </a:solidFill>
                <a:effectLst/>
                <a:latin typeface="+mn-lt"/>
                <a:ea typeface="+mn-ea"/>
                <a:cs typeface="+mn-cs"/>
              </a:rPr>
              <a:t> hydrogels as </a:t>
            </a:r>
            <a:r>
              <a:rPr lang="en-US" sz="1200" kern="1200" dirty="0">
                <a:solidFill>
                  <a:schemeClr val="tx1"/>
                </a:solidFill>
                <a:effectLst/>
                <a:latin typeface="+mn-lt"/>
                <a:ea typeface="+mn-ea"/>
                <a:cs typeface="+mn-cs"/>
              </a:rPr>
              <a:t>smart-regulated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biomaterial systems, useful not only for drug delivery but also for diagnosis, cell cultures, biosensors or matrices for tissue engineering and regenerative medicine.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Bioresponsive</a:t>
            </a:r>
            <a:r>
              <a:rPr lang="en-US" sz="1200" b="1" kern="1200" dirty="0">
                <a:solidFill>
                  <a:schemeClr val="tx1"/>
                </a:solidFill>
                <a:effectLst/>
                <a:latin typeface="+mn-lt"/>
                <a:ea typeface="+mn-ea"/>
                <a:cs typeface="+mn-cs"/>
              </a:rPr>
              <a:t> hydrogels can be classified according to their behavior and most of them exhibit three </a:t>
            </a:r>
            <a:r>
              <a:rPr lang="en-US" sz="1200" kern="1200" dirty="0">
                <a:solidFill>
                  <a:schemeClr val="tx1"/>
                </a:solidFill>
                <a:effectLst/>
                <a:latin typeface="+mn-lt"/>
                <a:ea typeface="+mn-ea"/>
                <a:cs typeface="+mn-cs"/>
              </a:rPr>
              <a:t>types of responsiveness. </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first, is related to glucose-responsive hydrogels designed with entrapped insulin, which selectively bind glucose molecules, triggering a response according to blood glucose levels.</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second type, enzyme responsive hydrogels, contain enzyme-sensitive substrate, such as short peptides, which can be programmed to respond to a specific enzyme. This concept is especially attractive since enzymes distribution occurs differently in different body parts and, </a:t>
            </a:r>
            <a:r>
              <a:rPr lang="en-US" sz="1200" kern="1200" dirty="0" err="1">
                <a:solidFill>
                  <a:schemeClr val="tx1"/>
                </a:solidFill>
                <a:effectLst/>
                <a:latin typeface="+mn-lt"/>
                <a:ea typeface="+mn-ea"/>
                <a:cs typeface="+mn-cs"/>
              </a:rPr>
              <a:t>primarly</a:t>
            </a:r>
            <a:r>
              <a:rPr lang="en-US" sz="1200" kern="1200" dirty="0">
                <a:solidFill>
                  <a:schemeClr val="tx1"/>
                </a:solidFill>
                <a:effectLst/>
                <a:latin typeface="+mn-lt"/>
                <a:ea typeface="+mn-ea"/>
                <a:cs typeface="+mn-cs"/>
              </a:rPr>
              <a:t>, in health and diseased environments. </a:t>
            </a:r>
            <a:endParaRPr lang="it-IT"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third class is represented by antigen responsive hydrogels, which exhibit antigens incorporated into their structural networks to recognize specific antibodies.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Glucose responsive hydrogels are widely used in the treatment of </a:t>
            </a:r>
            <a:r>
              <a:rPr lang="en-US" sz="1200" b="1" kern="1200" dirty="0" err="1">
                <a:solidFill>
                  <a:schemeClr val="tx1"/>
                </a:solidFill>
                <a:effectLst/>
                <a:latin typeface="+mn-lt"/>
                <a:ea typeface="+mn-ea"/>
                <a:cs typeface="+mn-cs"/>
              </a:rPr>
              <a:t>diabet</a:t>
            </a:r>
            <a:r>
              <a:rPr lang="en-US" sz="1200" b="1" kern="1200" dirty="0">
                <a:solidFill>
                  <a:schemeClr val="tx1"/>
                </a:solidFill>
                <a:effectLst/>
                <a:latin typeface="+mn-lt"/>
                <a:ea typeface="+mn-ea"/>
                <a:cs typeface="+mn-cs"/>
              </a:rPr>
              <a:t>, compensating for the inability </a:t>
            </a:r>
            <a:r>
              <a:rPr lang="en-US" sz="1200" kern="1200" dirty="0">
                <a:solidFill>
                  <a:schemeClr val="tx1"/>
                </a:solidFill>
                <a:effectLst/>
                <a:latin typeface="+mn-lt"/>
                <a:ea typeface="+mn-ea"/>
                <a:cs typeface="+mn-cs"/>
              </a:rPr>
              <a:t>of the pancreas to control glucose levels in the blood. Furthermore, these systems can exhibit different strategies for insulin self-regulation: those that use glucose oxidase, lectin and phenylboronic acid.</a:t>
            </a:r>
            <a:endParaRPr lang="it-IT" sz="1200" kern="1200" dirty="0">
              <a:solidFill>
                <a:schemeClr val="tx1"/>
              </a:solidFill>
              <a:effectLst/>
              <a:latin typeface="+mn-lt"/>
              <a:ea typeface="+mn-ea"/>
              <a:cs typeface="+mn-cs"/>
            </a:endParaRP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14</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8215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Glucose responsive hydrogels designed with the glucose oxidase </a:t>
            </a:r>
            <a:r>
              <a:rPr lang="en-US" b="0" dirty="0"/>
              <a:t>enzyme (GOX), entrapped along the polymer chain, show a mechanism of responsiveness to pH changes in the environment. This occurs due to the cleavage of glucose molecules, followed by swelling/shrinking according to glucose level. Essentially, when glucose concentration increases in the blood, GOX converts glucose in glucuronic acid and H2O2, which lowers the pH inside the hydrogel. This reduction increases ionization of functional groups and polymer chain repulsion inside the network, leading to hydrogel swelling and insulin permeation throughout the network reaching the blood.</a:t>
            </a: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15</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9560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The second main pathway </a:t>
            </a:r>
            <a:r>
              <a:rPr lang="en-US" b="0" dirty="0"/>
              <a:t>for glucose responsiveness consist of incorporating </a:t>
            </a:r>
            <a:r>
              <a:rPr lang="en-US" b="0" dirty="0" err="1"/>
              <a:t>lecitins</a:t>
            </a:r>
            <a:r>
              <a:rPr lang="en-US" b="0" dirty="0"/>
              <a:t>, such as concanavalin A, into hydrogels. </a:t>
            </a:r>
            <a:r>
              <a:rPr lang="en-US" b="0" dirty="0" err="1"/>
              <a:t>Lecitins</a:t>
            </a:r>
            <a:r>
              <a:rPr lang="en-US" b="0" dirty="0"/>
              <a:t> are carbohydrate-binding proteins able to form complexes with glycoproteins and glycolipids present on the cell surface. Glucose responsive systems designed with entrapped Con A are able to control the release of glycosylated insulin by </a:t>
            </a:r>
            <a:r>
              <a:rPr lang="en-US" b="0" dirty="0" err="1"/>
              <a:t>lecitin</a:t>
            </a:r>
            <a:r>
              <a:rPr lang="en-US" b="0" dirty="0"/>
              <a:t>-binding in response to free glucose. These systems show the competitive binding behavior of con A with glucose and glycosylated insulin, since con A has a higher affinity for glucose than the glycosylated moieties. Therefore, expansion of the polymer chains lead to swelling and, consequently, insulin release by diffusion.</a:t>
            </a:r>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16</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4429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The last main mechanism of glucose responsive </a:t>
            </a:r>
            <a:r>
              <a:rPr lang="en-US" b="0" dirty="0"/>
              <a:t>hydrogels is based on phenylboronic acid (PBA). The ability of PBA to sense glucose and to release insulin in a controlled manner is due to their affinity for polyol molecules (sugar alcohols). After recognizing glucose molecules, PBA is reversibly complexed with polyol compounds. The interaction between immobilized PBA and glucose leads to volumetric changes, which allow insulin release. In aqueous environments, </a:t>
            </a:r>
            <a:r>
              <a:rPr lang="en-US" b="0" dirty="0" err="1"/>
              <a:t>phenylborate</a:t>
            </a:r>
            <a:r>
              <a:rPr lang="en-US" b="0" dirty="0"/>
              <a:t> groups exhibit an equilibrium between uncharged and charged forms. The reaction between PBA and glucose occurs through the cationic charged form and therefore the reaction shifts the overall gel charge density toward cationic charged species as a consequence of the dissociation equilibrium. Glucose is represented as glucofuranose in this picture, means in the 5membered ring. The increased charge into the hydrogel promotes polymer chains repulsion and increase hydrophilicity, leading to swelling.</a:t>
            </a:r>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17</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581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A novel glucose responsive system based on covalent </a:t>
            </a:r>
            <a:r>
              <a:rPr lang="en-US" b="0" dirty="0"/>
              <a:t>dynamic bonds and inclusion complexation was developed using the polyethylene oxide b poly vinyl </a:t>
            </a:r>
            <a:r>
              <a:rPr lang="en-US" b="0" dirty="0" err="1"/>
              <a:t>alcol</a:t>
            </a:r>
            <a:r>
              <a:rPr lang="en-US" b="0" dirty="0"/>
              <a:t> (PEO-b-PVA) deblock polymer, a-</a:t>
            </a:r>
            <a:r>
              <a:rPr lang="en-US" b="0" dirty="0" err="1"/>
              <a:t>cyclodextrine</a:t>
            </a:r>
            <a:r>
              <a:rPr lang="en-US" b="0" dirty="0"/>
              <a:t> (a-CD) and phenylboronic acid (PBA)-terminated PEO cross-linker. </a:t>
            </a:r>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18</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6129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In cellular environment, most stimuli-responsive mechanisms are under control of enzymes</a:t>
            </a:r>
            <a:r>
              <a:rPr lang="en-US" b="0" dirty="0"/>
              <a:t>. These systems can be designed based on </a:t>
            </a:r>
            <a:r>
              <a:rPr lang="en-US" b="0" dirty="0" err="1"/>
              <a:t>peptidic</a:t>
            </a:r>
            <a:r>
              <a:rPr lang="en-US" b="0" dirty="0"/>
              <a:t> building blocks, such as short sequences of </a:t>
            </a:r>
            <a:r>
              <a:rPr lang="en-US" b="0" dirty="0" err="1"/>
              <a:t>aminoacids</a:t>
            </a:r>
            <a:r>
              <a:rPr lang="en-US" b="0" dirty="0"/>
              <a:t>, specifically </a:t>
            </a:r>
            <a:r>
              <a:rPr lang="en-US" b="0" dirty="0" err="1"/>
              <a:t>degradated</a:t>
            </a:r>
            <a:r>
              <a:rPr lang="en-US" b="0" dirty="0"/>
              <a:t> or digested by certain enzymes, which result in hydrogel degradation. Since enzymes are highly selective in their reactivity, responsiveness is specific. </a:t>
            </a:r>
          </a:p>
          <a:p>
            <a:endParaRPr lang="en-US" b="0" dirty="0"/>
          </a:p>
          <a:p>
            <a:r>
              <a:rPr lang="en-US" b="1" dirty="0"/>
              <a:t>The first reported application related to tissue engineering was a metalloproteinase (MMP) sensitive PEG-based hydrogel</a:t>
            </a:r>
            <a:r>
              <a:rPr lang="en-US" b="0" dirty="0"/>
              <a:t> developed for cartilage repair and chondrocyte culture. MMP-sensitive peptides were used as hydrogel cross-linkers, yielding a material that was specifically </a:t>
            </a:r>
            <a:r>
              <a:rPr lang="en-US" b="0" dirty="0" err="1"/>
              <a:t>degradated</a:t>
            </a:r>
            <a:r>
              <a:rPr lang="en-US" b="0" dirty="0"/>
              <a:t> by gelatinase and collagenase.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t>Enzyme-repsonsive</a:t>
            </a:r>
            <a:r>
              <a:rPr lang="it-IT" sz="1200" b="1" dirty="0"/>
              <a:t> are </a:t>
            </a:r>
            <a:r>
              <a:rPr lang="it-IT" sz="1200" b="1" dirty="0" err="1"/>
              <a:t>also</a:t>
            </a:r>
            <a:r>
              <a:rPr lang="it-IT" sz="1200" b="1" dirty="0"/>
              <a:t> </a:t>
            </a:r>
            <a:r>
              <a:rPr lang="it-IT" sz="1200" b="1" dirty="0" err="1"/>
              <a:t>widely</a:t>
            </a:r>
            <a:r>
              <a:rPr lang="it-IT" sz="1200" b="1" dirty="0"/>
              <a:t> </a:t>
            </a:r>
            <a:r>
              <a:rPr lang="it-IT" sz="1200" b="1" dirty="0" err="1"/>
              <a:t>used</a:t>
            </a:r>
            <a:r>
              <a:rPr lang="it-IT" sz="1200" b="1" dirty="0"/>
              <a:t> to release </a:t>
            </a:r>
            <a:r>
              <a:rPr lang="it-IT" sz="1200" b="1" dirty="0" err="1"/>
              <a:t>drugs</a:t>
            </a:r>
            <a:r>
              <a:rPr lang="it-IT" sz="1200" b="1" dirty="0"/>
              <a:t> </a:t>
            </a:r>
            <a:r>
              <a:rPr lang="it-IT" sz="1200" b="1" dirty="0" err="1"/>
              <a:t>specifically</a:t>
            </a:r>
            <a:r>
              <a:rPr lang="it-IT" sz="1200" b="1" dirty="0"/>
              <a:t> in the colon. </a:t>
            </a:r>
            <a:r>
              <a:rPr lang="it-IT" sz="1200" b="0" dirty="0"/>
              <a:t>The use of pH sensitive </a:t>
            </a:r>
            <a:r>
              <a:rPr lang="it-IT" sz="1200" b="0" dirty="0" err="1"/>
              <a:t>monomers</a:t>
            </a:r>
            <a:r>
              <a:rPr lang="it-IT" sz="1200" b="0" dirty="0"/>
              <a:t> cross-</a:t>
            </a:r>
            <a:r>
              <a:rPr lang="it-IT" sz="1200" b="0" dirty="0" err="1"/>
              <a:t>linked</a:t>
            </a:r>
            <a:r>
              <a:rPr lang="it-IT" sz="1200" b="0" dirty="0"/>
              <a:t> with </a:t>
            </a:r>
            <a:r>
              <a:rPr lang="it-IT" sz="1200" b="0" dirty="0" err="1"/>
              <a:t>azo-aromatic</a:t>
            </a:r>
            <a:r>
              <a:rPr lang="it-IT" sz="1200" b="0" dirty="0"/>
              <a:t> bonds </a:t>
            </a:r>
            <a:r>
              <a:rPr lang="it-IT" sz="1200" b="0" dirty="0" err="1"/>
              <a:t>allows</a:t>
            </a:r>
            <a:r>
              <a:rPr lang="it-IT" sz="1200" b="0" dirty="0"/>
              <a:t> the </a:t>
            </a:r>
            <a:r>
              <a:rPr lang="it-IT" sz="1200" b="0" dirty="0" err="1"/>
              <a:t>degradability</a:t>
            </a:r>
            <a:r>
              <a:rPr lang="it-IT" sz="1200" b="0" dirty="0"/>
              <a:t> of the system to be restricted to the colon </a:t>
            </a:r>
            <a:r>
              <a:rPr lang="it-IT" sz="1200" b="0" dirty="0" err="1"/>
              <a:t>environment</a:t>
            </a:r>
            <a:r>
              <a:rPr lang="it-IT" sz="1200" b="0" dirty="0"/>
              <a:t>. </a:t>
            </a:r>
            <a:r>
              <a:rPr lang="it-IT" sz="1200" b="0" dirty="0" err="1"/>
              <a:t>When</a:t>
            </a:r>
            <a:r>
              <a:rPr lang="it-IT" sz="1200" b="0" dirty="0"/>
              <a:t> the system </a:t>
            </a:r>
            <a:r>
              <a:rPr lang="it-IT" sz="1200" b="0" dirty="0" err="1"/>
              <a:t>arrives</a:t>
            </a:r>
            <a:r>
              <a:rPr lang="it-IT" sz="1200" b="0" dirty="0"/>
              <a:t> in the colon, the </a:t>
            </a:r>
            <a:r>
              <a:rPr lang="it-IT" sz="1200" b="0" dirty="0" err="1"/>
              <a:t>hydrogels</a:t>
            </a:r>
            <a:r>
              <a:rPr lang="it-IT" sz="1200" b="0" dirty="0"/>
              <a:t> </a:t>
            </a:r>
            <a:r>
              <a:rPr lang="it-IT" sz="1200" b="0" dirty="0" err="1"/>
              <a:t>reach</a:t>
            </a:r>
            <a:r>
              <a:rPr lang="it-IT" sz="1200" b="0" dirty="0"/>
              <a:t> </a:t>
            </a:r>
            <a:r>
              <a:rPr lang="it-IT" sz="1200" b="0" dirty="0" err="1"/>
              <a:t>their</a:t>
            </a:r>
            <a:r>
              <a:rPr lang="it-IT" sz="1200" b="0" dirty="0"/>
              <a:t> </a:t>
            </a:r>
            <a:r>
              <a:rPr lang="it-IT" sz="1200" b="0" dirty="0" err="1"/>
              <a:t>highest</a:t>
            </a:r>
            <a:r>
              <a:rPr lang="it-IT" sz="1200" b="0" dirty="0"/>
              <a:t> </a:t>
            </a:r>
            <a:r>
              <a:rPr lang="it-IT" sz="1200" b="0" dirty="0" err="1"/>
              <a:t>swelling</a:t>
            </a:r>
            <a:r>
              <a:rPr lang="it-IT" sz="1200" b="0" dirty="0"/>
              <a:t> degree. The cross-</a:t>
            </a:r>
            <a:r>
              <a:rPr lang="it-IT" sz="1200" b="0" dirty="0" err="1"/>
              <a:t>linked</a:t>
            </a:r>
            <a:r>
              <a:rPr lang="it-IT" sz="1200" b="0" dirty="0"/>
              <a:t> bonds are </a:t>
            </a:r>
            <a:r>
              <a:rPr lang="it-IT" sz="1200" b="0" dirty="0" err="1"/>
              <a:t>degradated</a:t>
            </a:r>
            <a:r>
              <a:rPr lang="it-IT" sz="1200" b="0" dirty="0"/>
              <a:t> by the action of </a:t>
            </a:r>
            <a:r>
              <a:rPr lang="it-IT" sz="1200" b="0" dirty="0" err="1"/>
              <a:t>azo-reductase</a:t>
            </a:r>
            <a:r>
              <a:rPr lang="it-IT" sz="1200" b="0" dirty="0"/>
              <a:t> </a:t>
            </a:r>
            <a:r>
              <a:rPr lang="it-IT" sz="1200" b="0" dirty="0" err="1"/>
              <a:t>enzymes</a:t>
            </a:r>
            <a:r>
              <a:rPr lang="it-IT" sz="1200" b="0" dirty="0"/>
              <a:t> or </a:t>
            </a:r>
            <a:r>
              <a:rPr lang="it-IT" sz="1200" b="0" dirty="0" err="1"/>
              <a:t>mediators</a:t>
            </a:r>
            <a:r>
              <a:rPr lang="it-IT" sz="1200" b="0" dirty="0"/>
              <a:t>. </a:t>
            </a:r>
            <a:r>
              <a:rPr lang="it-IT" sz="1200" b="0" dirty="0" err="1"/>
              <a:t>Subsequently</a:t>
            </a:r>
            <a:r>
              <a:rPr lang="it-IT" sz="1200" b="0" dirty="0"/>
              <a:t>, the </a:t>
            </a:r>
            <a:r>
              <a:rPr lang="it-IT" sz="1200" b="0" dirty="0" err="1"/>
              <a:t>hydrogel</a:t>
            </a:r>
            <a:r>
              <a:rPr lang="it-IT" sz="1200" b="0" dirty="0"/>
              <a:t> network can be </a:t>
            </a:r>
            <a:r>
              <a:rPr lang="it-IT" sz="1200" b="0" dirty="0" err="1"/>
              <a:t>degraded</a:t>
            </a:r>
            <a:r>
              <a:rPr lang="it-IT" sz="1200" b="0" dirty="0"/>
              <a:t> by cross-link </a:t>
            </a:r>
            <a:r>
              <a:rPr lang="it-IT" sz="1200" b="0" dirty="0" err="1"/>
              <a:t>cleavage</a:t>
            </a:r>
            <a:r>
              <a:rPr lang="it-IT" sz="1200" b="0" dirty="0"/>
              <a:t>, and the </a:t>
            </a:r>
            <a:r>
              <a:rPr lang="it-IT" sz="1200" b="0" dirty="0" err="1"/>
              <a:t>drug</a:t>
            </a:r>
            <a:r>
              <a:rPr lang="it-IT" sz="1200" b="0" dirty="0"/>
              <a:t> can be </a:t>
            </a:r>
            <a:r>
              <a:rPr lang="it-IT" sz="1200" b="0" dirty="0" err="1"/>
              <a:t>released</a:t>
            </a:r>
            <a:r>
              <a:rPr lang="it-IT" sz="1200" b="0" dirty="0"/>
              <a:t> </a:t>
            </a:r>
            <a:r>
              <a:rPr lang="it-IT" sz="1200" b="0" dirty="0" err="1"/>
              <a:t>at</a:t>
            </a:r>
            <a:r>
              <a:rPr lang="it-IT" sz="1200" b="0" dirty="0"/>
              <a:t> the </a:t>
            </a:r>
            <a:r>
              <a:rPr lang="it-IT" sz="1200" b="0" dirty="0" err="1"/>
              <a:t>desired</a:t>
            </a:r>
            <a:r>
              <a:rPr lang="it-IT" sz="1200" b="0" dirty="0"/>
              <a:t> site.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a:t>Biodegradable</a:t>
            </a:r>
            <a:r>
              <a:rPr lang="it-IT" sz="1200" b="0" dirty="0"/>
              <a:t> </a:t>
            </a:r>
            <a:r>
              <a:rPr lang="it-IT" sz="1200" b="0" dirty="0" err="1"/>
              <a:t>polymers</a:t>
            </a:r>
            <a:r>
              <a:rPr lang="it-IT"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dirty="0"/>
              <a:t>Non </a:t>
            </a:r>
            <a:r>
              <a:rPr lang="it-IT" sz="1200" b="0" dirty="0" err="1"/>
              <a:t>biodegradable</a:t>
            </a:r>
            <a:r>
              <a:rPr lang="it-IT" sz="1200" b="0" dirty="0"/>
              <a:t> </a:t>
            </a:r>
            <a:r>
              <a:rPr lang="it-IT" sz="1200" b="0" dirty="0" err="1"/>
              <a:t>polymers</a:t>
            </a:r>
            <a:r>
              <a:rPr lang="it-IT" sz="1200" b="0" dirty="0"/>
              <a:t>; </a:t>
            </a:r>
            <a:r>
              <a:rPr lang="it-IT" sz="1200" b="0" dirty="0" err="1"/>
              <a:t>polyehtylene</a:t>
            </a:r>
            <a:r>
              <a:rPr lang="it-IT" sz="1200" b="0" dirty="0"/>
              <a:t> </a:t>
            </a:r>
            <a:r>
              <a:rPr lang="it-IT" sz="1200" b="0" dirty="0" err="1"/>
              <a:t>glycole</a:t>
            </a:r>
            <a:r>
              <a:rPr lang="it-IT" sz="1200" b="0" dirty="0"/>
              <a:t>, </a:t>
            </a:r>
            <a:r>
              <a:rPr lang="it-IT" sz="1200" b="0" dirty="0" err="1"/>
              <a:t>polyethylene</a:t>
            </a:r>
            <a:r>
              <a:rPr lang="it-IT" sz="1200" b="0" dirty="0"/>
              <a:t> </a:t>
            </a:r>
            <a:r>
              <a:rPr lang="it-IT" sz="1200" b="0" dirty="0" err="1"/>
              <a:t>oxide</a:t>
            </a:r>
            <a:r>
              <a:rPr lang="it-IT" sz="1200" b="0" dirty="0"/>
              <a:t>, </a:t>
            </a:r>
            <a:r>
              <a:rPr lang="it-IT" sz="1200" b="0" dirty="0" err="1"/>
              <a:t>polyhydroxyethyl</a:t>
            </a:r>
            <a:r>
              <a:rPr lang="it-IT" sz="1200" b="0" dirty="0"/>
              <a:t> </a:t>
            </a:r>
            <a:r>
              <a:rPr lang="it-IT" sz="1200" b="0" dirty="0" err="1"/>
              <a:t>metacrylate</a:t>
            </a:r>
            <a:r>
              <a:rPr lang="it-IT" sz="1200" b="0" dirty="0"/>
              <a:t> and </a:t>
            </a:r>
            <a:r>
              <a:rPr lang="it-IT" sz="1200" b="0" dirty="0" err="1"/>
              <a:t>poly</a:t>
            </a:r>
            <a:r>
              <a:rPr lang="it-IT" sz="1200" b="0" dirty="0"/>
              <a:t> </a:t>
            </a:r>
            <a:r>
              <a:rPr lang="it-IT" sz="1200" b="0" dirty="0" err="1"/>
              <a:t>isopropylamide</a:t>
            </a:r>
            <a:endParaRPr lang="it-IT"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err="1"/>
              <a:t>Antibodies</a:t>
            </a:r>
            <a:r>
              <a:rPr lang="it-IT" sz="1200" b="1" dirty="0"/>
              <a:t> are </a:t>
            </a:r>
            <a:r>
              <a:rPr lang="it-IT" sz="1200" b="1" dirty="0" err="1"/>
              <a:t>biomolecule</a:t>
            </a:r>
            <a:r>
              <a:rPr lang="it-IT" sz="1200" b="1" dirty="0"/>
              <a:t> </a:t>
            </a:r>
            <a:r>
              <a:rPr lang="it-IT" sz="1200" b="1" dirty="0" err="1"/>
              <a:t>able</a:t>
            </a:r>
            <a:r>
              <a:rPr lang="it-IT" sz="1200" b="1" dirty="0"/>
              <a:t> to </a:t>
            </a:r>
            <a:r>
              <a:rPr lang="it-IT" sz="1200" b="0" dirty="0" err="1"/>
              <a:t>recognize</a:t>
            </a:r>
            <a:r>
              <a:rPr lang="it-IT" sz="1200" b="0" dirty="0"/>
              <a:t> </a:t>
            </a:r>
            <a:r>
              <a:rPr lang="it-IT" sz="1200" b="0" dirty="0" err="1"/>
              <a:t>specific</a:t>
            </a:r>
            <a:r>
              <a:rPr lang="it-IT" sz="1200" b="0" dirty="0"/>
              <a:t> </a:t>
            </a:r>
            <a:r>
              <a:rPr lang="it-IT" sz="1200" b="0" dirty="0" err="1"/>
              <a:t>antigens</a:t>
            </a:r>
            <a:r>
              <a:rPr lang="it-IT" sz="1200" b="0" dirty="0"/>
              <a:t> and to </a:t>
            </a:r>
            <a:r>
              <a:rPr lang="it-IT" sz="1200" b="0" dirty="0" err="1"/>
              <a:t>establish</a:t>
            </a:r>
            <a:r>
              <a:rPr lang="it-IT" sz="1200" b="0" dirty="0"/>
              <a:t> </a:t>
            </a:r>
            <a:r>
              <a:rPr lang="it-IT" sz="1200" b="0" dirty="0" err="1"/>
              <a:t>contact</a:t>
            </a:r>
            <a:r>
              <a:rPr lang="it-IT" sz="1200" b="0" dirty="0"/>
              <a:t> </a:t>
            </a:r>
            <a:r>
              <a:rPr lang="it-IT" sz="1200" b="0" dirty="0" err="1"/>
              <a:t>through</a:t>
            </a:r>
            <a:r>
              <a:rPr lang="it-IT" sz="1200" b="0" dirty="0"/>
              <a:t> </a:t>
            </a:r>
            <a:r>
              <a:rPr lang="it-IT" sz="1200" b="0" dirty="0" err="1"/>
              <a:t>supramolecular</a:t>
            </a:r>
            <a:r>
              <a:rPr lang="it-IT" sz="1200" b="0" dirty="0"/>
              <a:t> interactions. </a:t>
            </a:r>
            <a:r>
              <a:rPr lang="it-IT" sz="1200" b="0" dirty="0" err="1"/>
              <a:t>Thus</a:t>
            </a:r>
            <a:r>
              <a:rPr lang="it-IT" sz="1200" b="0" dirty="0"/>
              <a:t>, </a:t>
            </a:r>
            <a:r>
              <a:rPr lang="it-IT" sz="1200" b="0" dirty="0" err="1"/>
              <a:t>antigen</a:t>
            </a:r>
            <a:r>
              <a:rPr lang="it-IT" sz="1200" b="0" dirty="0"/>
              <a:t> responsive </a:t>
            </a:r>
            <a:r>
              <a:rPr lang="it-IT" sz="1200" b="0" dirty="0" err="1"/>
              <a:t>hydrogels</a:t>
            </a:r>
            <a:r>
              <a:rPr lang="it-IT" sz="1200" b="0" dirty="0"/>
              <a:t> are </a:t>
            </a:r>
            <a:r>
              <a:rPr lang="it-IT" sz="1200" b="0" dirty="0" err="1"/>
              <a:t>able</a:t>
            </a:r>
            <a:r>
              <a:rPr lang="it-IT" sz="1200" b="0" dirty="0"/>
              <a:t> to </a:t>
            </a:r>
            <a:r>
              <a:rPr lang="it-IT" sz="1200" b="0" dirty="0" err="1"/>
              <a:t>undergo</a:t>
            </a:r>
            <a:r>
              <a:rPr lang="it-IT" sz="1200" b="0" dirty="0"/>
              <a:t> volume or </a:t>
            </a:r>
            <a:r>
              <a:rPr lang="it-IT" sz="1200" b="0" dirty="0" err="1"/>
              <a:t>structural</a:t>
            </a:r>
            <a:r>
              <a:rPr lang="it-IT" sz="1200" b="0" dirty="0"/>
              <a:t> </a:t>
            </a:r>
            <a:r>
              <a:rPr lang="it-IT" sz="1200" b="0" dirty="0" err="1"/>
              <a:t>changes</a:t>
            </a:r>
            <a:r>
              <a:rPr lang="it-IT" sz="1200" b="0" dirty="0"/>
              <a:t> in the </a:t>
            </a:r>
            <a:r>
              <a:rPr lang="it-IT" sz="1200" b="0" dirty="0" err="1"/>
              <a:t>presence</a:t>
            </a:r>
            <a:r>
              <a:rPr lang="it-IT" sz="1200" b="0" dirty="0"/>
              <a:t> of </a:t>
            </a:r>
            <a:r>
              <a:rPr lang="it-IT" sz="1200" b="0" dirty="0" err="1"/>
              <a:t>antibodies</a:t>
            </a:r>
            <a:r>
              <a:rPr lang="it-IT" sz="1200" b="0" dirty="0"/>
              <a:t>. </a:t>
            </a:r>
            <a:endParaRPr lang="it-IT"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dirty="0"/>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19</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7577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In the late 19</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century, hydrogels were first described as colloidal gels from inorganic salts</a:t>
            </a:r>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Around the middle of the 20</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century</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Wichterle</a:t>
            </a:r>
            <a:r>
              <a:rPr lang="en-US" sz="1200" b="1" kern="1200" dirty="0">
                <a:solidFill>
                  <a:schemeClr val="tx1"/>
                </a:solidFill>
                <a:effectLst/>
                <a:latin typeface="+mn-lt"/>
                <a:ea typeface="+mn-ea"/>
                <a:cs typeface="+mn-cs"/>
              </a:rPr>
              <a:t> and Lim termed them as water-swollen crosslinked</a:t>
            </a:r>
            <a:r>
              <a:rPr lang="en-US" sz="1200" kern="1200" dirty="0">
                <a:solidFill>
                  <a:schemeClr val="tx1"/>
                </a:solidFill>
                <a:effectLst/>
                <a:latin typeface="+mn-lt"/>
                <a:ea typeface="+mn-ea"/>
                <a:cs typeface="+mn-cs"/>
              </a:rPr>
              <a:t> polymeric networks. Currently hydrogels can be defined as three-dimensional networks of hydrophilic polymers. These systems have the ability to swell and absorb large amounts of water and biological fluids without losing their structure. Their capacity to absorb liquids is due to the presence of hydrophilic compounds attached to the polymer chains, such as amid, amino, carboxyl and hydroxyl groups, which are able to ionize in the presence of water. Their physical properties, such as swelling degree, surface characteristics and </a:t>
            </a:r>
            <a:r>
              <a:rPr lang="en-US" sz="1200" kern="1200" dirty="0" err="1">
                <a:solidFill>
                  <a:schemeClr val="tx1"/>
                </a:solidFill>
                <a:effectLst/>
                <a:latin typeface="+mn-lt"/>
                <a:ea typeface="+mn-ea"/>
                <a:cs typeface="+mn-cs"/>
              </a:rPr>
              <a:t>mecanichal</a:t>
            </a:r>
            <a:r>
              <a:rPr lang="en-US" sz="1200" kern="1200" dirty="0">
                <a:solidFill>
                  <a:schemeClr val="tx1"/>
                </a:solidFill>
                <a:effectLst/>
                <a:latin typeface="+mn-lt"/>
                <a:ea typeface="+mn-ea"/>
                <a:cs typeface="+mn-cs"/>
              </a:rPr>
              <a:t> strength can be modulated by physicochemical reactions. In the picture, different kind of water in a hydrogel structure are shown.</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number of publications reported in the Science Direct Database involving hydrogels, containing such </a:t>
            </a:r>
            <a:r>
              <a:rPr lang="en-US" sz="1200" kern="1200" dirty="0">
                <a:solidFill>
                  <a:schemeClr val="tx1"/>
                </a:solidFill>
                <a:effectLst/>
                <a:latin typeface="+mn-lt"/>
                <a:ea typeface="+mn-ea"/>
                <a:cs typeface="+mn-cs"/>
              </a:rPr>
              <a:t>a keyword, has showed exponential growth over the last ten years as we can see in these diagrams.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most common terms associated with hydrogels are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Super absorbent polymer: where in the picture is shown potassium polyacrylate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lenses: Silicon hydrogel</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Wound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healing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Gelatin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methacryloyl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Photocrosslinkable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hydrogel</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Cell </a:t>
            </a:r>
            <a:r>
              <a:rPr lang="it-IT" sz="1200" kern="1200" dirty="0" err="1">
                <a:solidFill>
                  <a:schemeClr val="tx1"/>
                </a:solidFill>
                <a:effectLst/>
                <a:latin typeface="+mn-lt"/>
                <a:ea typeface="+mn-ea"/>
                <a:cs typeface="+mn-cs"/>
              </a:rPr>
              <a:t>immobilization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type</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immobilization</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represented</a:t>
            </a:r>
            <a:r>
              <a:rPr lang="it-IT" sz="1200" kern="1200" dirty="0">
                <a:solidFill>
                  <a:schemeClr val="tx1"/>
                </a:solidFill>
                <a:effectLst/>
                <a:latin typeface="+mn-lt"/>
                <a:ea typeface="+mn-ea"/>
                <a:cs typeface="+mn-cs"/>
              </a:rPr>
              <a:t> and</a:t>
            </a:r>
          </a:p>
          <a:p>
            <a:endParaRPr lang="it-IT"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2</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3717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Smart hydrogels in nature can represent a model system for studying dynamic interactions between cells</a:t>
            </a:r>
            <a:r>
              <a:rPr lang="en-US" sz="1200" kern="1200" dirty="0">
                <a:solidFill>
                  <a:schemeClr val="tx1"/>
                </a:solidFill>
                <a:effectLst/>
                <a:latin typeface="+mn-lt"/>
                <a:ea typeface="+mn-ea"/>
                <a:cs typeface="+mn-cs"/>
              </a:rPr>
              <a:t>, between cells and extracellular matrix, and between drug delivery and biological systems, as all these interactions can be of dynamic nature. However, the application of these </a:t>
            </a:r>
            <a:r>
              <a:rPr lang="en-US" sz="1200" kern="1200" dirty="0" err="1">
                <a:solidFill>
                  <a:schemeClr val="tx1"/>
                </a:solidFill>
                <a:effectLst/>
                <a:latin typeface="+mn-lt"/>
                <a:ea typeface="+mn-ea"/>
                <a:cs typeface="+mn-cs"/>
              </a:rPr>
              <a:t>bioactuating</a:t>
            </a:r>
            <a:r>
              <a:rPr lang="en-US" sz="1200" kern="1200" dirty="0">
                <a:solidFill>
                  <a:schemeClr val="tx1"/>
                </a:solidFill>
                <a:effectLst/>
                <a:latin typeface="+mn-lt"/>
                <a:ea typeface="+mn-ea"/>
                <a:cs typeface="+mn-cs"/>
              </a:rPr>
              <a:t> systems requires a sophisticated molecular design, which increases their potential application</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 diseases are known for significant changes on the homeostasis state</a:t>
            </a:r>
            <a:r>
              <a:rPr lang="en-US" sz="1200" kern="1200" dirty="0">
                <a:solidFill>
                  <a:schemeClr val="tx1"/>
                </a:solidFill>
                <a:effectLst/>
                <a:latin typeface="+mn-lt"/>
                <a:ea typeface="+mn-ea"/>
                <a:cs typeface="+mn-cs"/>
              </a:rPr>
              <a:t>. In this sense, a smart system can be initially designed from target pathology characteristics. Here, we highlight some pathological aspects that can be explored toward this objective.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Regarding inflammatory processes, pH and thermo responsive polymers are the most promising ones</a:t>
            </a:r>
            <a:r>
              <a:rPr lang="en-US" sz="1200" kern="1200" dirty="0">
                <a:solidFill>
                  <a:schemeClr val="tx1"/>
                </a:solidFill>
                <a:effectLst/>
                <a:latin typeface="+mn-lt"/>
                <a:ea typeface="+mn-ea"/>
                <a:cs typeface="+mn-cs"/>
              </a:rPr>
              <a:t> while for cancer treatment pH, thermo and MMP which are zinc dependent enzymes. For </a:t>
            </a:r>
            <a:r>
              <a:rPr lang="en-US" sz="1200" kern="1200" dirty="0" err="1">
                <a:solidFill>
                  <a:schemeClr val="tx1"/>
                </a:solidFill>
                <a:effectLst/>
                <a:latin typeface="+mn-lt"/>
                <a:ea typeface="+mn-ea"/>
                <a:cs typeface="+mn-cs"/>
              </a:rPr>
              <a:t>diabete</a:t>
            </a:r>
            <a:r>
              <a:rPr lang="en-US" sz="1200" kern="1200" dirty="0">
                <a:solidFill>
                  <a:schemeClr val="tx1"/>
                </a:solidFill>
                <a:effectLst/>
                <a:latin typeface="+mn-lt"/>
                <a:ea typeface="+mn-ea"/>
                <a:cs typeface="+mn-cs"/>
              </a:rPr>
              <a:t>, glucose responsive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Future perspectives: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Science is constantly in expansion and fundamentally, the introduction of new </a:t>
            </a:r>
            <a:r>
              <a:rPr lang="en-US" sz="1200" kern="1200" dirty="0">
                <a:solidFill>
                  <a:schemeClr val="tx1"/>
                </a:solidFill>
                <a:effectLst/>
                <a:latin typeface="+mn-lt"/>
                <a:ea typeface="+mn-ea"/>
                <a:cs typeface="+mn-cs"/>
              </a:rPr>
              <a:t>technologies creates challenges for those responsible for regulating aspects applied on these new products, particularly if they may cause risks to health and environment. The absence of a homogeneous and clear regulatory guidelines involving technology-based smart systems creates an unstable scenario where benefits can be confused with risks, hindering their clinical outcome.</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while many scientific reports have been published, a low number of hydrogel products are currently being used in clinical trials. This time lapse reflects the need for optimized designs of advanced smart systems, that focus on important aspects of human diseases and therapy efficacy along with toxicity predictions and regulatory improvements.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Researchers believe that the use of dynamic hydrogels as drug delivery systems is still in its initial stage.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Which applications of smart polymers will likely succeed in clinical and why?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It greatly depends on the</a:t>
            </a:r>
            <a:r>
              <a:rPr lang="en-US" sz="1200" kern="1200" dirty="0">
                <a:solidFill>
                  <a:schemeClr val="tx1"/>
                </a:solidFill>
                <a:effectLst/>
                <a:latin typeface="+mn-lt"/>
                <a:ea typeface="+mn-ea"/>
                <a:cs typeface="+mn-cs"/>
              </a:rPr>
              <a:t> application:</a:t>
            </a:r>
            <a:endParaRPr lang="it-IT" sz="1200" kern="1200" dirty="0">
              <a:solidFill>
                <a:schemeClr val="tx1"/>
              </a:solidFill>
              <a:effectLst/>
              <a:latin typeface="+mn-lt"/>
              <a:ea typeface="+mn-ea"/>
              <a:cs typeface="+mn-cs"/>
            </a:endParaRP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20</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664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21</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415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Although the first studies related to hydrogels appeared in 1894, the word smart was introduced in 1948 </a:t>
            </a:r>
            <a:r>
              <a:rPr lang="en-US" sz="1200" kern="1200" dirty="0">
                <a:solidFill>
                  <a:schemeClr val="tx1"/>
                </a:solidFill>
                <a:effectLst/>
                <a:latin typeface="+mn-lt"/>
                <a:ea typeface="+mn-ea"/>
                <a:cs typeface="+mn-cs"/>
              </a:rPr>
              <a:t>by Kuhn and co-workers. This most recent nomenclature gained importance because they are capable of exploitation based on specific triggers to induce changes in structure and function. Unlike conventional hydrogels, which </a:t>
            </a:r>
            <a:r>
              <a:rPr lang="en-US" sz="1200" kern="1200" dirty="0" err="1">
                <a:solidFill>
                  <a:schemeClr val="tx1"/>
                </a:solidFill>
                <a:effectLst/>
                <a:latin typeface="+mn-lt"/>
                <a:ea typeface="+mn-ea"/>
                <a:cs typeface="+mn-cs"/>
              </a:rPr>
              <a:t>exibit</a:t>
            </a:r>
            <a:r>
              <a:rPr lang="en-US" sz="1200" kern="1200" dirty="0">
                <a:solidFill>
                  <a:schemeClr val="tx1"/>
                </a:solidFill>
                <a:effectLst/>
                <a:latin typeface="+mn-lt"/>
                <a:ea typeface="+mn-ea"/>
                <a:cs typeface="+mn-cs"/>
              </a:rPr>
              <a:t> swelling/deswelling linked to water availability,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smart or stimuli-responsive hydrogels are the most promising materials because of their additional </a:t>
            </a:r>
            <a:r>
              <a:rPr lang="en-US" sz="1200" kern="1200" dirty="0">
                <a:solidFill>
                  <a:schemeClr val="tx1"/>
                </a:solidFill>
                <a:effectLst/>
                <a:latin typeface="+mn-lt"/>
                <a:ea typeface="+mn-ea"/>
                <a:cs typeface="+mn-cs"/>
              </a:rPr>
              <a:t>properties. These types of hydrogels are often related to the physical, chemical and biological fields and their unique properties can be associated with environmental factors such as external stimuli that promotes a change in organization.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Although a major focus has been on physical interactions (e.g. hydrophobic, hydrogen bonds and </a:t>
            </a:r>
            <a:r>
              <a:rPr lang="en-US" sz="1200" kern="1200" dirty="0">
                <a:solidFill>
                  <a:schemeClr val="tx1"/>
                </a:solidFill>
                <a:effectLst/>
                <a:latin typeface="+mn-lt"/>
                <a:ea typeface="+mn-ea"/>
                <a:cs typeface="+mn-cs"/>
              </a:rPr>
              <a:t>electrostatics), the dynamic nature of supramolecular chemistry makes it applicable to the development of such hydrogels.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Smart hydrogels might self-assemble by establishing supramolecular interactions such as ionic bonds, weak physical entanglements and hydrogen bonds.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conventional behavior of conventional hydrogels versus the dynamic behavior or smart hydrogels </a:t>
            </a:r>
            <a:r>
              <a:rPr lang="en-US" sz="1200" kern="1200" dirty="0">
                <a:solidFill>
                  <a:schemeClr val="tx1"/>
                </a:solidFill>
                <a:effectLst/>
                <a:latin typeface="+mn-lt"/>
                <a:ea typeface="+mn-ea"/>
                <a:cs typeface="+mn-cs"/>
              </a:rPr>
              <a:t>are two extremes of behavior that can significantly affect the performance of drug delivery system as we can see in the picture. The final morphology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expected for the hydrogel is associated with a series of variables, which </a:t>
            </a:r>
            <a:r>
              <a:rPr lang="en-US" sz="1200" kern="1200" dirty="0" err="1">
                <a:solidFill>
                  <a:schemeClr val="tx1"/>
                </a:solidFill>
                <a:effectLst/>
                <a:latin typeface="+mn-lt"/>
                <a:ea typeface="+mn-ea"/>
                <a:cs typeface="+mn-cs"/>
              </a:rPr>
              <a:t>primarly</a:t>
            </a:r>
            <a:r>
              <a:rPr lang="en-US" sz="1200" kern="1200" dirty="0">
                <a:solidFill>
                  <a:schemeClr val="tx1"/>
                </a:solidFill>
                <a:effectLst/>
                <a:latin typeface="+mn-lt"/>
                <a:ea typeface="+mn-ea"/>
                <a:cs typeface="+mn-cs"/>
              </a:rPr>
              <a:t> includes the synthesis or treatment procedures of the original polymer, monomer composition and their ratios, and the crosslinking method.</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3</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602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A set of criteria has been used to classify them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including origin (natural or synthetic), degradability and</a:t>
            </a:r>
            <a:r>
              <a:rPr lang="en-US" sz="1200" kern="1200" dirty="0">
                <a:solidFill>
                  <a:schemeClr val="tx1"/>
                </a:solidFill>
                <a:effectLst/>
                <a:latin typeface="+mn-lt"/>
                <a:ea typeface="+mn-ea"/>
                <a:cs typeface="+mn-cs"/>
              </a:rPr>
              <a:t> cross-linking mechanism for self-assembly. Chemically cross-linked hydrogel networks are generated by covalent bonds between polymer chains resulting in permanent junctions. On the other hand, physically cross-linked structures are designed through supramolecular forces (non covalent) forming rapid and reversible networks, a feature that we are particularly interested in.</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Upon receiving these external inputs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systems undergo a structural/morphological property change,</a:t>
            </a:r>
            <a:r>
              <a:rPr lang="en-US" sz="1200" kern="1200" dirty="0">
                <a:solidFill>
                  <a:schemeClr val="tx1"/>
                </a:solidFill>
                <a:effectLst/>
                <a:latin typeface="+mn-lt"/>
                <a:ea typeface="+mn-ea"/>
                <a:cs typeface="+mn-cs"/>
              </a:rPr>
              <a:t> which leads to the desired outcomes. This off-on transition is ultimately responsible for achieving the biological function. Expected responses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manifold and include degradation, drug release, swelling, changing in shape and surface, conformational modification or micellization.</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Image: Publications focused on drug delivery have primarily considered external type of stimuli.</a:t>
            </a:r>
            <a:r>
              <a:rPr lang="en-US" sz="1200" kern="1200" dirty="0">
                <a:solidFill>
                  <a:schemeClr val="tx1"/>
                </a:solidFill>
                <a:effectLst/>
                <a:latin typeface="+mn-lt"/>
                <a:ea typeface="+mn-ea"/>
                <a:cs typeface="+mn-cs"/>
              </a:rPr>
              <a:t> Responses can be induced by physical or chemical stimuli. The first type includes: pressure, light, temperature and magnetic or electric fields. Chemical or biochemical stimuli include ionic strength, pH and ions. Moreover, these systems can be designed to respond a multiple stimuli listed above.</a:t>
            </a:r>
            <a:endParaRPr lang="it-IT" sz="1200" kern="1200" dirty="0">
              <a:solidFill>
                <a:schemeClr val="tx1"/>
              </a:solidFill>
              <a:effectLst/>
              <a:latin typeface="+mn-lt"/>
              <a:ea typeface="+mn-ea"/>
              <a:cs typeface="+mn-cs"/>
            </a:endParaRP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4</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987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Thermo-responsive hydrogels are one of the most studied classes of stimuli systems in tissue engineering</a:t>
            </a:r>
            <a:r>
              <a:rPr lang="en-US" sz="1200" kern="1200" dirty="0">
                <a:solidFill>
                  <a:schemeClr val="tx1"/>
                </a:solidFill>
                <a:effectLst/>
                <a:latin typeface="+mn-lt"/>
                <a:ea typeface="+mn-ea"/>
                <a:cs typeface="+mn-cs"/>
              </a:rPr>
              <a:t> and drug delivery research, as medium temperature may fluctuate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physiological and pathological conditions. These hydrogels, composed mainly of natural and synthetic polymers with balanced hydrophilic and hydrophobic groups. They also swell or de-swell in response to a critical temperature, which causes a sudden change in the solvation of their molecules, conformational state and, consequently, water-solubility.</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Thermo-responsive hydrogels can be divided in two groups according to their behavior with the</a:t>
            </a:r>
            <a:r>
              <a:rPr lang="en-US" sz="1200" kern="1200" dirty="0">
                <a:solidFill>
                  <a:schemeClr val="tx1"/>
                </a:solidFill>
                <a:effectLst/>
                <a:latin typeface="+mn-lt"/>
                <a:ea typeface="+mn-ea"/>
                <a:cs typeface="+mn-cs"/>
              </a:rPr>
              <a:t> surrounding solvent molecules. Extensively studied, lower critical solution temperature LCST hydrogels exhibit non-linear responses, where the polymer’s solubility decreases as the temperature increases, leading to a formation of a more structured gel. The second type, upper critical solution temperature UCST systems, on the other hand, became soluble upon heating.</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2005 to 2010, 330 publications per year included LCST, while only 44 included UCST. The main </a:t>
            </a:r>
            <a:r>
              <a:rPr lang="en-US" sz="1200" kern="1200" dirty="0">
                <a:solidFill>
                  <a:schemeClr val="tx1"/>
                </a:solidFill>
                <a:effectLst/>
                <a:latin typeface="+mn-lt"/>
                <a:ea typeface="+mn-ea"/>
                <a:cs typeface="+mn-cs"/>
              </a:rPr>
              <a:t>reason for this disparity is based on the fact that most of the UCST polymers have a transition temperature below 25°, which makes them infeasible for pharmaceutical and medical product development. Moreover, the biodegradability of these polymer class has not yet been proven. </a:t>
            </a:r>
            <a:r>
              <a:rPr lang="en-US" sz="1200" b="1" kern="1200" dirty="0">
                <a:solidFill>
                  <a:schemeClr val="tx1"/>
                </a:solidFill>
                <a:effectLst/>
                <a:latin typeface="+mn-lt"/>
                <a:ea typeface="+mn-ea"/>
                <a:cs typeface="+mn-cs"/>
              </a:rPr>
              <a:t>The UCST group </a:t>
            </a:r>
            <a:r>
              <a:rPr lang="en-US" sz="1200" kern="1200" dirty="0">
                <a:solidFill>
                  <a:schemeClr val="tx1"/>
                </a:solidFill>
                <a:effectLst/>
                <a:latin typeface="+mn-lt"/>
                <a:ea typeface="+mn-ea"/>
                <a:cs typeface="+mn-cs"/>
              </a:rPr>
              <a:t>is composed of acrylamide </a:t>
            </a:r>
            <a:r>
              <a:rPr lang="en-US" sz="1200" kern="1200" dirty="0" err="1">
                <a:solidFill>
                  <a:schemeClr val="tx1"/>
                </a:solidFill>
                <a:effectLst/>
                <a:latin typeface="+mn-lt"/>
                <a:ea typeface="+mn-ea"/>
                <a:cs typeface="+mn-cs"/>
              </a:rPr>
              <a:t>AAm</a:t>
            </a:r>
            <a:r>
              <a:rPr lang="en-US" sz="1200" kern="1200" dirty="0">
                <a:solidFill>
                  <a:schemeClr val="tx1"/>
                </a:solidFill>
                <a:effectLst/>
                <a:latin typeface="+mn-lt"/>
                <a:ea typeface="+mn-ea"/>
                <a:cs typeface="+mn-cs"/>
              </a:rPr>
              <a:t>, and acrylic acid (</a:t>
            </a:r>
            <a:r>
              <a:rPr lang="en-US" sz="1200" kern="1200" dirty="0" err="1">
                <a:solidFill>
                  <a:schemeClr val="tx1"/>
                </a:solidFill>
                <a:effectLst/>
                <a:latin typeface="+mn-lt"/>
                <a:ea typeface="+mn-ea"/>
                <a:cs typeface="+mn-cs"/>
              </a:rPr>
              <a:t>AAc</a:t>
            </a:r>
            <a:r>
              <a:rPr lang="en-US" sz="1200" kern="1200" dirty="0">
                <a:solidFill>
                  <a:schemeClr val="tx1"/>
                </a:solidFill>
                <a:effectLst/>
                <a:latin typeface="+mn-lt"/>
                <a:ea typeface="+mn-ea"/>
                <a:cs typeface="+mn-cs"/>
              </a:rPr>
              <a:t>) derivatives, such as PAAs, PAMs, sulfonates and zwitterionic polymers. Their use as UCST is dependent on their concentration in solution and ranges from 32° at 0.1% (w/v)  to 15° at 8% (m/v</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Several polymers… The temperature transition of PEO is influenced by ionic strength and chemical</a:t>
            </a:r>
            <a:r>
              <a:rPr lang="en-US" sz="1200" kern="1200" dirty="0">
                <a:solidFill>
                  <a:schemeClr val="tx1"/>
                </a:solidFill>
                <a:effectLst/>
                <a:latin typeface="+mn-lt"/>
                <a:ea typeface="+mn-ea"/>
                <a:cs typeface="+mn-cs"/>
              </a:rPr>
              <a:t> crosslinking by radiation. PEO is not biodegradable, thus its toxicity is a concerning point.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Critical temperature </a:t>
            </a:r>
            <a:r>
              <a:rPr lang="en-US" sz="1200" kern="1200" dirty="0">
                <a:solidFill>
                  <a:schemeClr val="tx1"/>
                </a:solidFill>
                <a:effectLst/>
                <a:latin typeface="+mn-lt"/>
                <a:ea typeface="+mn-ea"/>
                <a:cs typeface="+mn-cs"/>
              </a:rPr>
              <a:t>is usually determined by ultraviolet spectroscopy and differential scanning calorimetry techniques as well as transmittance, </a:t>
            </a:r>
            <a:r>
              <a:rPr lang="en-US" sz="1200" kern="1200" dirty="0" err="1">
                <a:solidFill>
                  <a:schemeClr val="tx1"/>
                </a:solidFill>
                <a:effectLst/>
                <a:latin typeface="+mn-lt"/>
                <a:ea typeface="+mn-ea"/>
                <a:cs typeface="+mn-cs"/>
              </a:rPr>
              <a:t>viscosimetric</a:t>
            </a:r>
            <a:r>
              <a:rPr lang="en-US" sz="1200" kern="1200" dirty="0">
                <a:solidFill>
                  <a:schemeClr val="tx1"/>
                </a:solidFill>
                <a:effectLst/>
                <a:latin typeface="+mn-lt"/>
                <a:ea typeface="+mn-ea"/>
                <a:cs typeface="+mn-cs"/>
              </a:rPr>
              <a:t>, Dynamic Light Scattering (DLS) and pH measurements.</a:t>
            </a:r>
            <a:endParaRPr lang="it-IT" sz="1200" kern="1200" dirty="0">
              <a:solidFill>
                <a:schemeClr val="tx1"/>
              </a:solidFill>
              <a:effectLst/>
              <a:latin typeface="+mn-lt"/>
              <a:ea typeface="+mn-ea"/>
              <a:cs typeface="+mn-cs"/>
            </a:endParaRP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5</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674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For the LCST hydrogels, at lower temperatures, the water molecules are arranged around the polymer</a:t>
            </a:r>
            <a:r>
              <a:rPr lang="en-US" sz="1200" kern="1200" dirty="0">
                <a:solidFill>
                  <a:schemeClr val="tx1"/>
                </a:solidFill>
                <a:effectLst/>
                <a:latin typeface="+mn-lt"/>
                <a:ea typeface="+mn-ea"/>
                <a:cs typeface="+mn-cs"/>
              </a:rPr>
              <a:t>, establishing hydrogen bonds with the hydrophilic groups of the structure, resulting in a small change in </a:t>
            </a:r>
            <a:r>
              <a:rPr lang="en-US" sz="1200" kern="1200" dirty="0" err="1">
                <a:solidFill>
                  <a:schemeClr val="tx1"/>
                </a:solidFill>
                <a:effectLst/>
                <a:latin typeface="+mn-lt"/>
                <a:ea typeface="+mn-ea"/>
                <a:cs typeface="+mn-cs"/>
              </a:rPr>
              <a:t>entalphy</a:t>
            </a:r>
            <a:r>
              <a:rPr lang="en-US" sz="1200" kern="1200" dirty="0">
                <a:solidFill>
                  <a:schemeClr val="tx1"/>
                </a:solidFill>
                <a:effectLst/>
                <a:latin typeface="+mn-lt"/>
                <a:ea typeface="+mn-ea"/>
                <a:cs typeface="+mn-cs"/>
              </a:rPr>
              <a:t> and, low entropy. However, the increase of environmental temperature reduces the energy associated to the water-polymer interactions, allowing an increase in the energy associated to the polymer-polymer interactions. The change in enthalpy increases. To maintain the change in Gibbs free energy low and to compensate this increase in </a:t>
            </a:r>
            <a:r>
              <a:rPr lang="en-US" sz="1200" kern="1200" dirty="0" err="1">
                <a:solidFill>
                  <a:schemeClr val="tx1"/>
                </a:solidFill>
                <a:effectLst/>
                <a:latin typeface="+mn-lt"/>
                <a:ea typeface="+mn-ea"/>
                <a:cs typeface="+mn-cs"/>
              </a:rPr>
              <a:t>entalphy</a:t>
            </a:r>
            <a:r>
              <a:rPr lang="en-US" sz="1200" kern="1200" dirty="0">
                <a:solidFill>
                  <a:schemeClr val="tx1"/>
                </a:solidFill>
                <a:effectLst/>
                <a:latin typeface="+mn-lt"/>
                <a:ea typeface="+mn-ea"/>
                <a:cs typeface="+mn-cs"/>
              </a:rPr>
              <a:t> term DH, water molecules dissociate from the polymer and the entropy increases (spontaneous process). Thus, the polymer dehydrates, transforming itself into a more hydrophobic structure and lastly causing phase separation. The values of the critical temperature point usually depends on the molecular weight, which is lower for longer polymer chains or for hydrogen-bonding capabilities of constituent monomer units. </a:t>
            </a:r>
            <a:r>
              <a:rPr lang="en-US" sz="1200" b="1" kern="1200" dirty="0">
                <a:solidFill>
                  <a:schemeClr val="tx1"/>
                </a:solidFill>
                <a:effectLst/>
                <a:latin typeface="+mn-lt"/>
                <a:ea typeface="+mn-ea"/>
                <a:cs typeface="+mn-cs"/>
              </a:rPr>
              <a:t>Critical temperature </a:t>
            </a:r>
            <a:r>
              <a:rPr lang="en-US" sz="1200" kern="1200" dirty="0">
                <a:solidFill>
                  <a:schemeClr val="tx1"/>
                </a:solidFill>
                <a:effectLst/>
                <a:latin typeface="+mn-lt"/>
                <a:ea typeface="+mn-ea"/>
                <a:cs typeface="+mn-cs"/>
              </a:rPr>
              <a:t>is usually determined by ultraviolet spectroscopy and differential scanning calorimetry techniques as well as transmittance, </a:t>
            </a:r>
            <a:r>
              <a:rPr lang="en-US" sz="1200" kern="1200" dirty="0" err="1">
                <a:solidFill>
                  <a:schemeClr val="tx1"/>
                </a:solidFill>
                <a:effectLst/>
                <a:latin typeface="+mn-lt"/>
                <a:ea typeface="+mn-ea"/>
                <a:cs typeface="+mn-cs"/>
              </a:rPr>
              <a:t>viscosimetric</a:t>
            </a:r>
            <a:r>
              <a:rPr lang="en-US" sz="1200" kern="1200" dirty="0">
                <a:solidFill>
                  <a:schemeClr val="tx1"/>
                </a:solidFill>
                <a:effectLst/>
                <a:latin typeface="+mn-lt"/>
                <a:ea typeface="+mn-ea"/>
                <a:cs typeface="+mn-cs"/>
              </a:rPr>
              <a:t>, Dynamic Light Scattering (DLS) and pH measurements.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Image: PNIPAM and PDEAM have similar transition temperatures and are the most commonly used</a:t>
            </a:r>
            <a:r>
              <a:rPr lang="en-US" sz="1200" kern="1200" dirty="0">
                <a:solidFill>
                  <a:schemeClr val="tx1"/>
                </a:solidFill>
                <a:effectLst/>
                <a:latin typeface="+mn-lt"/>
                <a:ea typeface="+mn-ea"/>
                <a:cs typeface="+mn-cs"/>
              </a:rPr>
              <a:t> polymers in thermo-responsive hydrogels development. </a:t>
            </a:r>
            <a:r>
              <a:rPr lang="en-US" sz="1200" b="1" kern="1200" dirty="0">
                <a:solidFill>
                  <a:schemeClr val="tx1"/>
                </a:solidFill>
                <a:effectLst/>
                <a:latin typeface="+mn-lt"/>
                <a:ea typeface="+mn-ea"/>
                <a:cs typeface="+mn-cs"/>
              </a:rPr>
              <a:t>For PMVE, </a:t>
            </a:r>
            <a:r>
              <a:rPr lang="en-US" sz="1200" kern="1200" dirty="0">
                <a:solidFill>
                  <a:schemeClr val="tx1"/>
                </a:solidFill>
                <a:effectLst/>
                <a:latin typeface="+mn-lt"/>
                <a:ea typeface="+mn-ea"/>
                <a:cs typeface="+mn-cs"/>
              </a:rPr>
              <a:t>the LCST is influenced by polymer </a:t>
            </a:r>
            <a:r>
              <a:rPr lang="en-US" sz="1200" kern="1200" dirty="0" err="1">
                <a:solidFill>
                  <a:schemeClr val="tx1"/>
                </a:solidFill>
                <a:effectLst/>
                <a:latin typeface="+mn-lt"/>
                <a:ea typeface="+mn-ea"/>
                <a:cs typeface="+mn-cs"/>
              </a:rPr>
              <a:t>tacticity</a:t>
            </a:r>
            <a:r>
              <a:rPr lang="en-US" sz="1200" kern="1200" dirty="0">
                <a:solidFill>
                  <a:schemeClr val="tx1"/>
                </a:solidFill>
                <a:effectLst/>
                <a:latin typeface="+mn-lt"/>
                <a:ea typeface="+mn-ea"/>
                <a:cs typeface="+mn-cs"/>
              </a:rPr>
              <a:t>, i.e. the regularity in the arrangement of side groups. On the other hand, for </a:t>
            </a:r>
            <a:r>
              <a:rPr lang="en-US" sz="1200" b="1" kern="1200" dirty="0">
                <a:solidFill>
                  <a:schemeClr val="tx1"/>
                </a:solidFill>
                <a:effectLst/>
                <a:latin typeface="+mn-lt"/>
                <a:ea typeface="+mn-ea"/>
                <a:cs typeface="+mn-cs"/>
              </a:rPr>
              <a:t>PNIPAM, </a:t>
            </a:r>
            <a:r>
              <a:rPr lang="en-US" sz="1200" kern="1200" dirty="0">
                <a:solidFill>
                  <a:schemeClr val="tx1"/>
                </a:solidFill>
                <a:effectLst/>
                <a:latin typeface="+mn-lt"/>
                <a:ea typeface="+mn-ea"/>
                <a:cs typeface="+mn-cs"/>
              </a:rPr>
              <a:t>the transition temperature can be influenced by molecular design with changes in the hydrophilic/hydrophobic balance which is independent of the polymer concentration and molecular weight. The </a:t>
            </a:r>
            <a:r>
              <a:rPr lang="en-US" sz="1200" b="1" kern="1200" dirty="0">
                <a:solidFill>
                  <a:schemeClr val="tx1"/>
                </a:solidFill>
                <a:effectLst/>
                <a:latin typeface="+mn-lt"/>
                <a:ea typeface="+mn-ea"/>
                <a:cs typeface="+mn-cs"/>
              </a:rPr>
              <a:t>PNIPAM </a:t>
            </a:r>
            <a:r>
              <a:rPr lang="en-US" sz="1200" kern="1200" dirty="0">
                <a:solidFill>
                  <a:schemeClr val="tx1"/>
                </a:solidFill>
                <a:effectLst/>
                <a:latin typeface="+mn-lt"/>
                <a:ea typeface="+mn-ea"/>
                <a:cs typeface="+mn-cs"/>
              </a:rPr>
              <a:t>response against increases in temperature from 32° to 25° generates a particular interest in drug delivery design, especially due to its biocompatibility compared with </a:t>
            </a:r>
            <a:r>
              <a:rPr lang="en-US" sz="1200" b="1" kern="1200" dirty="0">
                <a:solidFill>
                  <a:schemeClr val="tx1"/>
                </a:solidFill>
                <a:effectLst/>
                <a:latin typeface="+mn-lt"/>
                <a:ea typeface="+mn-ea"/>
                <a:cs typeface="+mn-cs"/>
              </a:rPr>
              <a:t>PDEAM. Use of PNIPAMs </a:t>
            </a:r>
            <a:r>
              <a:rPr lang="en-US" sz="1200" kern="1200" dirty="0">
                <a:solidFill>
                  <a:schemeClr val="tx1"/>
                </a:solidFill>
                <a:effectLst/>
                <a:latin typeface="+mn-lt"/>
                <a:ea typeface="+mn-ea"/>
                <a:cs typeface="+mn-cs"/>
              </a:rPr>
              <a:t>is anyway limited due to the cytotoxicity attributed to the presence of a quaternary ammonium in its structure, its non-biodegradability and its ability to activate platelets upon contact with body fluids promoting coagulation. </a:t>
            </a:r>
            <a:r>
              <a:rPr lang="en-US" sz="1200" b="1" kern="1200" dirty="0">
                <a:solidFill>
                  <a:schemeClr val="tx1"/>
                </a:solidFill>
                <a:effectLst/>
                <a:latin typeface="+mn-lt"/>
                <a:ea typeface="+mn-ea"/>
                <a:cs typeface="+mn-cs"/>
              </a:rPr>
              <a:t>PMVE </a:t>
            </a:r>
            <a:r>
              <a:rPr lang="en-US" sz="1200" kern="1200" dirty="0">
                <a:solidFill>
                  <a:schemeClr val="tx1"/>
                </a:solidFill>
                <a:effectLst/>
                <a:latin typeface="+mn-lt"/>
                <a:ea typeface="+mn-ea"/>
                <a:cs typeface="+mn-cs"/>
              </a:rPr>
              <a:t>is a water soluble LCST polymer which displays temperature transition at exactly 37°, making it very interesting for pharmaceutical and biomedical applications. These systems exhibit a discontinuous temperature dependent swelling behavior, in which concentration might represent a limitation in the system.</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PVC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the picture showed as polyvinylchloride, is I suppose poly(N-</a:t>
            </a:r>
            <a:r>
              <a:rPr lang="en-US" sz="1200" b="1" kern="1200" dirty="0" err="1">
                <a:solidFill>
                  <a:schemeClr val="tx1"/>
                </a:solidFill>
                <a:effectLst/>
                <a:latin typeface="+mn-lt"/>
                <a:ea typeface="+mn-ea"/>
                <a:cs typeface="+mn-cs"/>
              </a:rPr>
              <a:t>vinylcaprolactam</a:t>
            </a:r>
            <a:r>
              <a:rPr lang="en-US" sz="1200" b="1" kern="1200" dirty="0">
                <a:solidFill>
                  <a:schemeClr val="tx1"/>
                </a:solidFill>
                <a:effectLst/>
                <a:latin typeface="+mn-lt"/>
                <a:ea typeface="+mn-ea"/>
                <a:cs typeface="+mn-cs"/>
              </a:rPr>
              <a:t>), has interesting</a:t>
            </a:r>
            <a:r>
              <a:rPr lang="en-US" sz="1200" kern="1200" dirty="0">
                <a:solidFill>
                  <a:schemeClr val="tx1"/>
                </a:solidFill>
                <a:effectLst/>
                <a:latin typeface="+mn-lt"/>
                <a:ea typeface="+mn-ea"/>
                <a:cs typeface="+mn-cs"/>
              </a:rPr>
              <a:t> properties to be used in medical devices and implant development, such as water solubility, biocompatibility, high swelling, transition temperature at 33° and low cost.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picture shows the stimuli responsive behavior of </a:t>
            </a:r>
            <a:r>
              <a:rPr lang="en-US" sz="1200" b="1" kern="1200" dirty="0" err="1">
                <a:solidFill>
                  <a:schemeClr val="tx1"/>
                </a:solidFill>
                <a:effectLst/>
                <a:latin typeface="+mn-lt"/>
                <a:ea typeface="+mn-ea"/>
                <a:cs typeface="+mn-cs"/>
              </a:rPr>
              <a:t>PNIPAAm</a:t>
            </a:r>
            <a:r>
              <a:rPr lang="en-US" sz="1200" b="1" kern="1200" dirty="0">
                <a:solidFill>
                  <a:schemeClr val="tx1"/>
                </a:solidFill>
                <a:effectLst/>
                <a:latin typeface="+mn-lt"/>
                <a:ea typeface="+mn-ea"/>
                <a:cs typeface="+mn-cs"/>
              </a:rPr>
              <a:t>. It is soluble in organic solvents, such as</a:t>
            </a:r>
            <a:r>
              <a:rPr lang="en-US" sz="1200" kern="1200" dirty="0">
                <a:solidFill>
                  <a:schemeClr val="tx1"/>
                </a:solidFill>
                <a:effectLst/>
                <a:latin typeface="+mn-lt"/>
                <a:ea typeface="+mn-ea"/>
                <a:cs typeface="+mn-cs"/>
              </a:rPr>
              <a:t> chloroform and acetone, as well as cold water. Heating an aqueous </a:t>
            </a:r>
            <a:r>
              <a:rPr lang="en-US" sz="1200" kern="1200" dirty="0" err="1">
                <a:solidFill>
                  <a:schemeClr val="tx1"/>
                </a:solidFill>
                <a:effectLst/>
                <a:latin typeface="+mn-lt"/>
                <a:ea typeface="+mn-ea"/>
                <a:cs typeface="+mn-cs"/>
              </a:rPr>
              <a:t>PNIPAAm</a:t>
            </a:r>
            <a:r>
              <a:rPr lang="en-US" sz="1200" kern="1200" dirty="0">
                <a:solidFill>
                  <a:schemeClr val="tx1"/>
                </a:solidFill>
                <a:effectLst/>
                <a:latin typeface="+mn-lt"/>
                <a:ea typeface="+mn-ea"/>
                <a:cs typeface="+mn-cs"/>
              </a:rPr>
              <a:t> solution past 32 °C instantly coverts the clear solution into a milky suspension as shown in the graph. </a:t>
            </a:r>
            <a:r>
              <a:rPr lang="en-US" sz="1200" kern="1200" dirty="0" err="1">
                <a:solidFill>
                  <a:schemeClr val="tx1"/>
                </a:solidFill>
                <a:effectLst/>
                <a:latin typeface="+mn-lt"/>
                <a:ea typeface="+mn-ea"/>
                <a:cs typeface="+mn-cs"/>
              </a:rPr>
              <a:t>PNIPAAm</a:t>
            </a:r>
            <a:r>
              <a:rPr lang="en-US" sz="1200" kern="1200" dirty="0">
                <a:solidFill>
                  <a:schemeClr val="tx1"/>
                </a:solidFill>
                <a:effectLst/>
                <a:latin typeface="+mn-lt"/>
                <a:ea typeface="+mn-ea"/>
                <a:cs typeface="+mn-cs"/>
              </a:rPr>
              <a:t> remains the leader for biomedical applications because of the sharpness of the transition</a:t>
            </a:r>
            <a:endParaRPr lang="it-IT" sz="1200" kern="1200" dirty="0">
              <a:solidFill>
                <a:schemeClr val="tx1"/>
              </a:solidFill>
              <a:effectLst/>
              <a:latin typeface="+mn-lt"/>
              <a:ea typeface="+mn-ea"/>
              <a:cs typeface="+mn-cs"/>
            </a:endParaRPr>
          </a:p>
          <a:p>
            <a:pPr algn="just"/>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6</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7501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Copolymer blocks of poly(ethylene oxide) and poly(propylene oxide) sequences are a class of polymers</a:t>
            </a:r>
            <a:r>
              <a:rPr lang="en-US" sz="1200" kern="1200" dirty="0">
                <a:solidFill>
                  <a:schemeClr val="tx1"/>
                </a:solidFill>
                <a:effectLst/>
                <a:latin typeface="+mn-lt"/>
                <a:ea typeface="+mn-ea"/>
                <a:cs typeface="+mn-cs"/>
              </a:rPr>
              <a:t> marketed as </a:t>
            </a:r>
            <a:r>
              <a:rPr lang="en-US" sz="1200" kern="1200" dirty="0" err="1">
                <a:solidFill>
                  <a:schemeClr val="tx1"/>
                </a:solidFill>
                <a:effectLst/>
                <a:latin typeface="+mn-lt"/>
                <a:ea typeface="+mn-ea"/>
                <a:cs typeface="+mn-cs"/>
              </a:rPr>
              <a:t>Pluronics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Tetronics</a:t>
            </a:r>
            <a:r>
              <a:rPr lang="en-US" sz="1200" kern="1200" dirty="0">
                <a:solidFill>
                  <a:schemeClr val="tx1"/>
                </a:solidFill>
                <a:effectLst/>
                <a:latin typeface="+mn-lt"/>
                <a:ea typeface="+mn-ea"/>
                <a:cs typeface="+mn-cs"/>
              </a:rPr>
              <a:t>. These polymers exhibit a transition behavior when temperatures are close to the physiological temperature and they are extensively used as drug delivery systems and injectable devices for tissue engineering processes.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Pluronics</a:t>
            </a:r>
            <a:r>
              <a:rPr lang="en-US" sz="1200" b="1"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Tetronics</a:t>
            </a:r>
            <a:r>
              <a:rPr lang="en-US" sz="1200" b="1" kern="1200" dirty="0">
                <a:solidFill>
                  <a:schemeClr val="tx1"/>
                </a:solidFill>
                <a:effectLst/>
                <a:latin typeface="+mn-lt"/>
                <a:ea typeface="+mn-ea"/>
                <a:cs typeface="+mn-cs"/>
              </a:rPr>
              <a:t> have an amphiphilic character, meaning it has a polar, water-soluble group</a:t>
            </a:r>
            <a:r>
              <a:rPr lang="en-US" sz="1200" kern="1200" dirty="0">
                <a:solidFill>
                  <a:schemeClr val="tx1"/>
                </a:solidFill>
                <a:effectLst/>
                <a:latin typeface="+mn-lt"/>
                <a:ea typeface="+mn-ea"/>
                <a:cs typeface="+mn-cs"/>
              </a:rPr>
              <a:t> attached to a nonpolar water-insoluble hydrocarbon chain and gelation occurs by a 3D packing of the polymer molecules in </a:t>
            </a:r>
            <a:r>
              <a:rPr lang="en-US" sz="1200" kern="1200" dirty="0" err="1">
                <a:solidFill>
                  <a:schemeClr val="tx1"/>
                </a:solidFill>
                <a:effectLst/>
                <a:latin typeface="+mn-lt"/>
                <a:ea typeface="+mn-ea"/>
                <a:cs typeface="+mn-cs"/>
              </a:rPr>
              <a:t>micells</a:t>
            </a:r>
            <a:r>
              <a:rPr lang="en-US" sz="1200" kern="1200" dirty="0">
                <a:solidFill>
                  <a:schemeClr val="tx1"/>
                </a:solidFill>
                <a:effectLst/>
                <a:latin typeface="+mn-lt"/>
                <a:ea typeface="+mn-ea"/>
                <a:cs typeface="+mn-cs"/>
              </a:rPr>
              <a:t> due to the hydrophilic-hydrophobic balance. </a:t>
            </a:r>
            <a:r>
              <a:rPr lang="en-US" sz="1200" b="1" kern="1200" dirty="0">
                <a:solidFill>
                  <a:schemeClr val="tx1"/>
                </a:solidFill>
                <a:effectLst/>
                <a:latin typeface="+mn-lt"/>
                <a:ea typeface="+mn-ea"/>
                <a:cs typeface="+mn-cs"/>
              </a:rPr>
              <a:t>The transition temperatures for these compounds </a:t>
            </a:r>
            <a:r>
              <a:rPr lang="en-US" sz="1200" kern="1200" dirty="0">
                <a:solidFill>
                  <a:schemeClr val="tx1"/>
                </a:solidFill>
                <a:effectLst/>
                <a:latin typeface="+mn-lt"/>
                <a:ea typeface="+mn-ea"/>
                <a:cs typeface="+mn-cs"/>
              </a:rPr>
              <a:t>are dependent on their concentration and can be modulated by incorporating different side chains with hydrophilic or hydrophobic segments. These synthetic polymers are very useful, but one of their limitation is their non-biodegradability.</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Gelan</a:t>
            </a:r>
            <a:r>
              <a:rPr lang="en-US" sz="1200" b="1" kern="1200" dirty="0">
                <a:solidFill>
                  <a:schemeClr val="tx1"/>
                </a:solidFill>
                <a:effectLst/>
                <a:latin typeface="+mn-lt"/>
                <a:ea typeface="+mn-ea"/>
                <a:cs typeface="+mn-cs"/>
              </a:rPr>
              <a:t> Gum is a hydrophilic and anionic exopolysaccharide composed of repeated units of glucose,</a:t>
            </a:r>
            <a:r>
              <a:rPr lang="en-US" sz="1200" kern="1200" dirty="0">
                <a:solidFill>
                  <a:schemeClr val="tx1"/>
                </a:solidFill>
                <a:effectLst/>
                <a:latin typeface="+mn-lt"/>
                <a:ea typeface="+mn-ea"/>
                <a:cs typeface="+mn-cs"/>
              </a:rPr>
              <a:t> glucuronic acid, rhamnose (at a 2:1:1 molecular ratio) and two acetyl substituents, acetate and glycerate, which are linked to glucose residue adjacent to the glucuronic acid. GG is biocompatible, biodegradable and can originate hydrogels at low concentrations. Upon heating, these polymers adopt a random coil conformation. Then, when temperature decreases, the chains adopt a double-helical conformation with ordered junction zones, resulting in a 3D network. These characteristics make GG a suitable material for pharmaceutical applications. </a:t>
            </a:r>
            <a:r>
              <a:rPr lang="en-US" sz="1200" b="1" kern="1200" dirty="0">
                <a:solidFill>
                  <a:schemeClr val="tx1"/>
                </a:solidFill>
                <a:effectLst/>
                <a:latin typeface="+mn-lt"/>
                <a:ea typeface="+mn-ea"/>
                <a:cs typeface="+mn-cs"/>
              </a:rPr>
              <a:t>Despite presenting higher transition temperatures, </a:t>
            </a:r>
            <a:r>
              <a:rPr lang="en-US" sz="1200" kern="1200" dirty="0">
                <a:solidFill>
                  <a:schemeClr val="tx1"/>
                </a:solidFill>
                <a:effectLst/>
                <a:latin typeface="+mn-lt"/>
                <a:ea typeface="+mn-ea"/>
                <a:cs typeface="+mn-cs"/>
              </a:rPr>
              <a:t>some natural polymers such as cellulose </a:t>
            </a:r>
            <a:r>
              <a:rPr lang="en-US" sz="1200" kern="1200" dirty="0" err="1">
                <a:solidFill>
                  <a:schemeClr val="tx1"/>
                </a:solidFill>
                <a:effectLst/>
                <a:latin typeface="+mn-lt"/>
                <a:ea typeface="+mn-ea"/>
                <a:cs typeface="+mn-cs"/>
              </a:rPr>
              <a:t>derivstives</a:t>
            </a:r>
            <a:r>
              <a:rPr lang="en-US" sz="1200" kern="1200" dirty="0">
                <a:solidFill>
                  <a:schemeClr val="tx1"/>
                </a:solidFill>
                <a:effectLst/>
                <a:latin typeface="+mn-lt"/>
                <a:ea typeface="+mn-ea"/>
                <a:cs typeface="+mn-cs"/>
              </a:rPr>
              <a:t>, chitosan and </a:t>
            </a:r>
            <a:r>
              <a:rPr lang="en-US" sz="1200" kern="1200" dirty="0" err="1">
                <a:solidFill>
                  <a:schemeClr val="tx1"/>
                </a:solidFill>
                <a:effectLst/>
                <a:latin typeface="+mn-lt"/>
                <a:ea typeface="+mn-ea"/>
                <a:cs typeface="+mn-cs"/>
              </a:rPr>
              <a:t>gelan</a:t>
            </a:r>
            <a:r>
              <a:rPr lang="en-US" sz="1200" kern="1200" dirty="0">
                <a:solidFill>
                  <a:schemeClr val="tx1"/>
                </a:solidFill>
                <a:effectLst/>
                <a:latin typeface="+mn-lt"/>
                <a:ea typeface="+mn-ea"/>
                <a:cs typeface="+mn-cs"/>
              </a:rPr>
              <a:t> gum, hold a good biodegradability and can be used to develop thermo-responsive hydrogels. After water dispersion and heating, most of these natural polymers form a gel phase when the temperature is lowered. Cellulose derivatives such as </a:t>
            </a:r>
            <a:r>
              <a:rPr lang="en-US" sz="1200" b="1" kern="1200" dirty="0">
                <a:solidFill>
                  <a:schemeClr val="tx1"/>
                </a:solidFill>
                <a:effectLst/>
                <a:latin typeface="+mn-lt"/>
                <a:ea typeface="+mn-ea"/>
                <a:cs typeface="+mn-cs"/>
              </a:rPr>
              <a:t>Methylcellulose and hydroxypropyl methylcellulose </a:t>
            </a:r>
            <a:r>
              <a:rPr lang="en-US" sz="1200" kern="1200" dirty="0">
                <a:solidFill>
                  <a:schemeClr val="tx1"/>
                </a:solidFill>
                <a:effectLst/>
                <a:latin typeface="+mn-lt"/>
                <a:ea typeface="+mn-ea"/>
                <a:cs typeface="+mn-cs"/>
              </a:rPr>
              <a:t>are soluble in water at low temperatures but after heating at 40° and 70° respectively, they form opaque gels. For physiological applications, these transition temperatures are not applicable, but some strategies can be applied to decrease the LCST. Incorporating NaCl decreases the methylcellulose transition temperature to 32-34°.</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Chitosan </a:t>
            </a:r>
            <a:r>
              <a:rPr lang="en-US" sz="1200" kern="1200" dirty="0">
                <a:solidFill>
                  <a:schemeClr val="tx1"/>
                </a:solidFill>
                <a:effectLst/>
                <a:latin typeface="+mn-lt"/>
                <a:ea typeface="+mn-ea"/>
                <a:cs typeface="+mn-cs"/>
              </a:rPr>
              <a:t>a chitin deacetylated derivative, is a natural cationic biocompatible biodegradable and low-cost polymer which is obtained by treating the chitin shell of shrimps with an alkaline substance such as sodium hydroxide. It is composed of randomly distributed d-glucosamine and N-acetyl-glucosamine linked by beta (1-4) </a:t>
            </a:r>
            <a:r>
              <a:rPr lang="en-US" sz="1200" kern="1200" dirty="0" err="1">
                <a:solidFill>
                  <a:schemeClr val="tx1"/>
                </a:solidFill>
                <a:effectLst/>
                <a:latin typeface="+mn-lt"/>
                <a:ea typeface="+mn-ea"/>
                <a:cs typeface="+mn-cs"/>
              </a:rPr>
              <a:t>glycosidic</a:t>
            </a:r>
            <a:r>
              <a:rPr lang="en-US" sz="1200" kern="1200" dirty="0">
                <a:solidFill>
                  <a:schemeClr val="tx1"/>
                </a:solidFill>
                <a:effectLst/>
                <a:latin typeface="+mn-lt"/>
                <a:ea typeface="+mn-ea"/>
                <a:cs typeface="+mn-cs"/>
              </a:rPr>
              <a:t> bonds. It is soluble in solvents whit pH below 6, and because of this, the gelation of CH solution is pH dependent. However, </a:t>
            </a:r>
            <a:r>
              <a:rPr lang="en-US" sz="1200" b="1" kern="1200" dirty="0">
                <a:solidFill>
                  <a:schemeClr val="tx1"/>
                </a:solidFill>
                <a:effectLst/>
                <a:latin typeface="+mn-lt"/>
                <a:ea typeface="+mn-ea"/>
                <a:cs typeface="+mn-cs"/>
              </a:rPr>
              <a:t>Chitosan polymer dispersion </a:t>
            </a:r>
            <a:r>
              <a:rPr lang="en-US" sz="1200" kern="1200" dirty="0">
                <a:solidFill>
                  <a:schemeClr val="tx1"/>
                </a:solidFill>
                <a:effectLst/>
                <a:latin typeface="+mn-lt"/>
                <a:ea typeface="+mn-ea"/>
                <a:cs typeface="+mn-cs"/>
              </a:rPr>
              <a:t>can become thermo-responsive by adding a polyol (A polyol is an </a:t>
            </a:r>
            <a:r>
              <a:rPr lang="en-US" sz="1200" u="sng" kern="1200" dirty="0">
                <a:solidFill>
                  <a:schemeClr val="tx1"/>
                </a:solidFill>
                <a:effectLst/>
                <a:latin typeface="+mn-lt"/>
                <a:ea typeface="+mn-ea"/>
                <a:cs typeface="+mn-cs"/>
                <a:hlinkClick r:id="rId3"/>
              </a:rPr>
              <a:t>organic compound</a:t>
            </a:r>
            <a:r>
              <a:rPr lang="en-US" sz="1200" kern="1200" dirty="0">
                <a:solidFill>
                  <a:schemeClr val="tx1"/>
                </a:solidFill>
                <a:effectLst/>
                <a:latin typeface="+mn-lt"/>
                <a:ea typeface="+mn-ea"/>
                <a:cs typeface="+mn-cs"/>
              </a:rPr>
              <a:t> containing multiple </a:t>
            </a:r>
            <a:r>
              <a:rPr lang="en-US" sz="1200" u="sng" kern="1200" dirty="0">
                <a:solidFill>
                  <a:schemeClr val="tx1"/>
                </a:solidFill>
                <a:effectLst/>
                <a:latin typeface="+mn-lt"/>
                <a:ea typeface="+mn-ea"/>
                <a:cs typeface="+mn-cs"/>
                <a:hlinkClick r:id="rId4"/>
              </a:rPr>
              <a:t>hydroxyl</a:t>
            </a:r>
            <a:r>
              <a:rPr lang="en-US" sz="1200" kern="1200" dirty="0">
                <a:solidFill>
                  <a:schemeClr val="tx1"/>
                </a:solidFill>
                <a:effectLst/>
                <a:latin typeface="+mn-lt"/>
                <a:ea typeface="+mn-ea"/>
                <a:cs typeface="+mn-cs"/>
              </a:rPr>
              <a:t> groups) salt in the solution. In this case, at body temperature, CH chains lose their hydrating water and the polyol salt facilitates the interaction between side groups, such as hydrogen bonding, electrostatic interactions and hydrophobic interactions. Thus, CH hydrogels have become promising tools for the cartilage repair.</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Applications</a:t>
            </a:r>
            <a:endParaRPr lang="it-IT"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2009, they developed a thermosensitive injectable hyaluronic acid hydrogel for adipose tissue</a:t>
            </a:r>
            <a:r>
              <a:rPr lang="en-US" sz="1200" kern="1200" dirty="0">
                <a:solidFill>
                  <a:schemeClr val="tx1"/>
                </a:solidFill>
                <a:effectLst/>
                <a:latin typeface="+mn-lt"/>
                <a:ea typeface="+mn-ea"/>
                <a:cs typeface="+mn-cs"/>
              </a:rPr>
              <a:t> engineering. In the pictures we can see </a:t>
            </a:r>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subcutaneous</a:t>
            </a:r>
            <a:r>
              <a:rPr lang="it-IT" sz="1200" kern="1200" dirty="0">
                <a:solidFill>
                  <a:schemeClr val="tx1"/>
                </a:solidFill>
                <a:effectLst/>
                <a:latin typeface="+mn-lt"/>
                <a:ea typeface="+mn-ea"/>
                <a:cs typeface="+mn-cs"/>
              </a:rPr>
              <a:t> injection AHA-g-PNIPAAm-53 </a:t>
            </a:r>
            <a:r>
              <a:rPr lang="it-IT" sz="1200" kern="1200" dirty="0" err="1">
                <a:solidFill>
                  <a:schemeClr val="tx1"/>
                </a:solidFill>
                <a:effectLst/>
                <a:latin typeface="+mn-lt"/>
                <a:ea typeface="+mn-ea"/>
                <a:cs typeface="+mn-cs"/>
              </a:rPr>
              <a:t>copolymer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hydrogels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implants</a:t>
            </a:r>
            <a:r>
              <a:rPr lang="it-IT" sz="1200" kern="1200" dirty="0">
                <a:solidFill>
                  <a:schemeClr val="tx1"/>
                </a:solidFill>
                <a:effectLst/>
                <a:latin typeface="+mn-lt"/>
                <a:ea typeface="+mn-ea"/>
                <a:cs typeface="+mn-cs"/>
              </a:rPr>
              <a:t> in nude mice after 2h. Yellow </a:t>
            </a:r>
            <a:r>
              <a:rPr lang="it-IT" sz="1200" kern="1200" dirty="0" err="1">
                <a:solidFill>
                  <a:schemeClr val="tx1"/>
                </a:solidFill>
                <a:effectLst/>
                <a:latin typeface="+mn-lt"/>
                <a:ea typeface="+mn-ea"/>
                <a:cs typeface="+mn-cs"/>
              </a:rPr>
              <a:t>arrows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denote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hydrogel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bumps</a:t>
            </a:r>
            <a:r>
              <a:rPr lang="it-IT" sz="1200" kern="1200" dirty="0">
                <a:solidFill>
                  <a:schemeClr val="tx1"/>
                </a:solidFill>
                <a:effectLst/>
                <a:latin typeface="+mn-lt"/>
                <a:ea typeface="+mn-ea"/>
                <a:cs typeface="+mn-cs"/>
              </a:rPr>
              <a:t> after injection. The second picture shows H &amp; E </a:t>
            </a:r>
            <a:r>
              <a:rPr lang="it-IT" sz="1200" kern="1200" dirty="0" err="1">
                <a:solidFill>
                  <a:schemeClr val="tx1"/>
                </a:solidFill>
                <a:effectLst/>
                <a:latin typeface="+mn-lt"/>
                <a:ea typeface="+mn-ea"/>
                <a:cs typeface="+mn-cs"/>
              </a:rPr>
              <a:t>staining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which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one of the principal </a:t>
            </a:r>
            <a:r>
              <a:rPr lang="en-US" sz="1200" u="sng" kern="1200" dirty="0">
                <a:solidFill>
                  <a:schemeClr val="tx1"/>
                </a:solidFill>
                <a:effectLst/>
                <a:latin typeface="+mn-lt"/>
                <a:ea typeface="+mn-ea"/>
                <a:cs typeface="+mn-cs"/>
                <a:hlinkClick r:id="rId5"/>
              </a:rPr>
              <a:t>stains</a:t>
            </a:r>
            <a:r>
              <a:rPr lang="en-US" sz="1200" kern="1200" dirty="0">
                <a:solidFill>
                  <a:schemeClr val="tx1"/>
                </a:solidFill>
                <a:effectLst/>
                <a:latin typeface="+mn-lt"/>
                <a:ea typeface="+mn-ea"/>
                <a:cs typeface="+mn-cs"/>
              </a:rPr>
              <a:t> in </a:t>
            </a:r>
            <a:r>
              <a:rPr lang="en-US" sz="1200" u="sng" kern="1200" dirty="0">
                <a:solidFill>
                  <a:schemeClr val="tx1"/>
                </a:solidFill>
                <a:effectLst/>
                <a:latin typeface="+mn-lt"/>
                <a:ea typeface="+mn-ea"/>
                <a:cs typeface="+mn-cs"/>
                <a:hlinkClick r:id="rId6"/>
              </a:rPr>
              <a:t>histology</a:t>
            </a:r>
            <a:r>
              <a:rPr lang="en-US" sz="1200"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of AHA-g-PNIPAAm-53 </a:t>
            </a:r>
            <a:r>
              <a:rPr lang="it-IT" sz="1200" kern="1200" dirty="0" err="1">
                <a:solidFill>
                  <a:schemeClr val="tx1"/>
                </a:solidFill>
                <a:effectLst/>
                <a:latin typeface="+mn-lt"/>
                <a:ea typeface="+mn-ea"/>
                <a:cs typeface="+mn-cs"/>
              </a:rPr>
              <a:t>copolymer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hydrogels</a:t>
            </a:r>
            <a:r>
              <a:rPr lang="it-IT" sz="1200" kern="1200" dirty="0">
                <a:solidFill>
                  <a:schemeClr val="tx1"/>
                </a:solidFill>
                <a:effectLst/>
                <a:latin typeface="+mn-lt"/>
                <a:ea typeface="+mn-ea"/>
                <a:cs typeface="+mn-cs"/>
              </a:rPr>
              <a:t> after 5d of </a:t>
            </a:r>
            <a:r>
              <a:rPr lang="it-IT" sz="1200" kern="1200" dirty="0" err="1">
                <a:solidFill>
                  <a:schemeClr val="tx1"/>
                </a:solidFill>
                <a:effectLst/>
                <a:latin typeface="+mn-lt"/>
                <a:ea typeface="+mn-ea"/>
                <a:cs typeface="+mn-cs"/>
              </a:rPr>
              <a:t>implantation</a:t>
            </a:r>
            <a:r>
              <a:rPr lang="it-IT" sz="1200" kern="1200" dirty="0">
                <a:solidFill>
                  <a:schemeClr val="tx1"/>
                </a:solidFill>
                <a:effectLst/>
                <a:latin typeface="+mn-lt"/>
                <a:ea typeface="+mn-ea"/>
                <a:cs typeface="+mn-cs"/>
              </a:rPr>
              <a:t>. T: </a:t>
            </a:r>
            <a:r>
              <a:rPr lang="it-IT" sz="1200" kern="1200" dirty="0" err="1">
                <a:solidFill>
                  <a:schemeClr val="tx1"/>
                </a:solidFill>
                <a:effectLst/>
                <a:latin typeface="+mn-lt"/>
                <a:ea typeface="+mn-ea"/>
                <a:cs typeface="+mn-cs"/>
              </a:rPr>
              <a:t>tissue</a:t>
            </a:r>
            <a:r>
              <a:rPr lang="it-IT" sz="1200" kern="1200" dirty="0">
                <a:solidFill>
                  <a:schemeClr val="tx1"/>
                </a:solidFill>
                <a:effectLst/>
                <a:latin typeface="+mn-lt"/>
                <a:ea typeface="+mn-ea"/>
                <a:cs typeface="+mn-cs"/>
              </a:rPr>
              <a:t>; H: </a:t>
            </a:r>
            <a:r>
              <a:rPr lang="it-IT" sz="1200" kern="1200" dirty="0" err="1">
                <a:solidFill>
                  <a:schemeClr val="tx1"/>
                </a:solidFill>
                <a:effectLst/>
                <a:latin typeface="+mn-lt"/>
                <a:ea typeface="+mn-ea"/>
                <a:cs typeface="+mn-cs"/>
              </a:rPr>
              <a:t>hydrogel</a:t>
            </a:r>
            <a:r>
              <a:rPr lang="it-IT" sz="1200" kern="1200" dirty="0">
                <a:solidFill>
                  <a:schemeClr val="tx1"/>
                </a:solidFill>
                <a:effectLst/>
                <a:latin typeface="+mn-lt"/>
                <a:ea typeface="+mn-ea"/>
                <a:cs typeface="+mn-cs"/>
              </a:rPr>
              <a:t>.</a:t>
            </a: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7</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936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Electric, magnetic fields and light exposure </a:t>
            </a:r>
            <a:r>
              <a:rPr lang="it-IT" sz="1200" b="1" kern="1200" dirty="0">
                <a:solidFill>
                  <a:schemeClr val="tx1"/>
                </a:solidFill>
                <a:effectLst/>
                <a:latin typeface="+mn-lt"/>
                <a:ea typeface="+mn-ea"/>
                <a:cs typeface="+mn-cs"/>
              </a:rPr>
              <a:t>are the </a:t>
            </a:r>
            <a:r>
              <a:rPr lang="it-IT" sz="1200" b="1" kern="1200" dirty="0" err="1">
                <a:solidFill>
                  <a:schemeClr val="tx1"/>
                </a:solidFill>
                <a:effectLst/>
                <a:latin typeface="+mn-lt"/>
                <a:ea typeface="+mn-ea"/>
                <a:cs typeface="+mn-cs"/>
              </a:rPr>
              <a:t>main</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external</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physical</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stimuli</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used</a:t>
            </a:r>
            <a:r>
              <a:rPr lang="it-IT" sz="1200" b="1" kern="1200" dirty="0">
                <a:solidFill>
                  <a:schemeClr val="tx1"/>
                </a:solidFill>
                <a:effectLst/>
                <a:latin typeface="+mn-lt"/>
                <a:ea typeface="+mn-ea"/>
                <a:cs typeface="+mn-cs"/>
              </a:rPr>
              <a:t> to </a:t>
            </a:r>
            <a:r>
              <a:rPr lang="it-IT" sz="1200" b="1" kern="1200" dirty="0" err="1">
                <a:solidFill>
                  <a:schemeClr val="tx1"/>
                </a:solidFill>
                <a:effectLst/>
                <a:latin typeface="+mn-lt"/>
                <a:ea typeface="+mn-ea"/>
                <a:cs typeface="+mn-cs"/>
              </a:rPr>
              <a:t>tune</a:t>
            </a:r>
            <a:r>
              <a:rPr lang="it-IT" sz="1200" b="1" kern="1200" dirty="0">
                <a:solidFill>
                  <a:schemeClr val="tx1"/>
                </a:solidFill>
                <a:effectLst/>
                <a:latin typeface="+mn-lt"/>
                <a:ea typeface="+mn-ea"/>
                <a:cs typeface="+mn-cs"/>
              </a:rPr>
              <a:t> </a:t>
            </a:r>
            <a:r>
              <a:rPr lang="it-IT" sz="1200" b="1" kern="1200" dirty="0" err="1">
                <a:solidFill>
                  <a:schemeClr val="tx1"/>
                </a:solidFill>
                <a:effectLst/>
                <a:latin typeface="+mn-lt"/>
                <a:ea typeface="+mn-ea"/>
                <a:cs typeface="+mn-cs"/>
              </a:rPr>
              <a:t>drug</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release </a:t>
            </a:r>
            <a:r>
              <a:rPr lang="it-IT" sz="1200" kern="1200" dirty="0" err="1">
                <a:solidFill>
                  <a:schemeClr val="tx1"/>
                </a:solidFill>
                <a:effectLst/>
                <a:latin typeface="+mn-lt"/>
                <a:ea typeface="+mn-ea"/>
                <a:cs typeface="+mn-cs"/>
              </a:rPr>
              <a:t>kinetics</a:t>
            </a:r>
            <a:r>
              <a:rPr lang="it-IT" sz="1200" kern="1200" dirty="0">
                <a:solidFill>
                  <a:schemeClr val="tx1"/>
                </a:solidFill>
                <a:effectLst/>
                <a:latin typeface="+mn-lt"/>
                <a:ea typeface="+mn-ea"/>
                <a:cs typeface="+mn-cs"/>
              </a:rPr>
              <a:t> from smart </a:t>
            </a:r>
            <a:r>
              <a:rPr lang="it-IT" sz="1200" kern="1200" dirty="0" err="1">
                <a:solidFill>
                  <a:schemeClr val="tx1"/>
                </a:solidFill>
                <a:effectLst/>
                <a:latin typeface="+mn-lt"/>
                <a:ea typeface="+mn-ea"/>
                <a:cs typeface="+mn-cs"/>
              </a:rPr>
              <a:t>hydrogels</a:t>
            </a:r>
            <a:r>
              <a:rPr lang="it-IT" sz="1200" kern="1200" dirty="0">
                <a:solidFill>
                  <a:schemeClr val="tx1"/>
                </a:solidFill>
                <a:effectLst/>
                <a:latin typeface="+mn-lt"/>
                <a:ea typeface="+mn-ea"/>
                <a:cs typeface="+mn-cs"/>
              </a:rPr>
              <a:t>. Once </a:t>
            </a:r>
            <a:r>
              <a:rPr lang="it-IT" sz="1200" kern="1200" dirty="0" err="1">
                <a:solidFill>
                  <a:schemeClr val="tx1"/>
                </a:solidFill>
                <a:effectLst/>
                <a:latin typeface="+mn-lt"/>
                <a:ea typeface="+mn-ea"/>
                <a:cs typeface="+mn-cs"/>
              </a:rPr>
              <a:t>this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stimuli</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controlled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they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have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advantage</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modulating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drug</a:t>
            </a:r>
            <a:r>
              <a:rPr lang="it-IT" sz="1200" kern="1200" dirty="0">
                <a:solidFill>
                  <a:schemeClr val="tx1"/>
                </a:solidFill>
                <a:effectLst/>
                <a:latin typeface="+mn-lt"/>
                <a:ea typeface="+mn-ea"/>
                <a:cs typeface="+mn-cs"/>
              </a:rPr>
              <a:t> release </a:t>
            </a:r>
            <a:r>
              <a:rPr lang="it-IT" sz="1200" kern="1200" dirty="0" err="1">
                <a:solidFill>
                  <a:schemeClr val="tx1"/>
                </a:solidFill>
                <a:effectLst/>
                <a:latin typeface="+mn-lt"/>
                <a:ea typeface="+mn-ea"/>
                <a:cs typeface="+mn-cs"/>
              </a:rPr>
              <a:t>spatially</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temporally</a:t>
            </a:r>
            <a:r>
              <a:rPr lang="it-IT" sz="1200" kern="1200" dirty="0">
                <a:solidFill>
                  <a:schemeClr val="tx1"/>
                </a:solidFill>
                <a:effectLst/>
                <a:latin typeface="+mn-lt"/>
                <a:ea typeface="+mn-ea"/>
                <a:cs typeface="+mn-cs"/>
              </a:rPr>
              <a:t>. </a:t>
            </a: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Photo-sensitive polymers can change their physicochemical properties or degrade in response to light</a:t>
            </a:r>
            <a:r>
              <a:rPr lang="en-US" sz="1200" kern="1200" dirty="0">
                <a:solidFill>
                  <a:schemeClr val="tx1"/>
                </a:solidFill>
                <a:effectLst/>
                <a:latin typeface="+mn-lt"/>
                <a:ea typeface="+mn-ea"/>
                <a:cs typeface="+mn-cs"/>
              </a:rPr>
              <a:t> irradiation of appropriate wavelength and intensity. Light is a readily available trigger and is often inexpensive, i.e. lamps. The stimulus source used can be derived from visible, near infrared (NIR) or ultraviolet (UV) light. There are two types of UV light </a:t>
            </a:r>
            <a:r>
              <a:rPr lang="en-US" sz="1200" kern="1200" dirty="0" err="1">
                <a:solidFill>
                  <a:schemeClr val="tx1"/>
                </a:solidFill>
                <a:effectLst/>
                <a:latin typeface="+mn-lt"/>
                <a:ea typeface="+mn-ea"/>
                <a:cs typeface="+mn-cs"/>
              </a:rPr>
              <a:t>responsitivity</a:t>
            </a:r>
            <a:r>
              <a:rPr lang="en-US" sz="1200" kern="1200" dirty="0">
                <a:solidFill>
                  <a:schemeClr val="tx1"/>
                </a:solidFill>
                <a:effectLst/>
                <a:latin typeface="+mn-lt"/>
                <a:ea typeface="+mn-ea"/>
                <a:cs typeface="+mn-cs"/>
              </a:rPr>
              <a:t>: photopolymerization and photocleavage systems</a:t>
            </a:r>
            <a:r>
              <a:rPr lang="en-US"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Photopolymerization consist of a gelation process of a liquid polymeric formulation to obtain a </a:t>
            </a:r>
            <a:r>
              <a:rPr lang="en-US" sz="1200" kern="1200" dirty="0">
                <a:solidFill>
                  <a:schemeClr val="tx1"/>
                </a:solidFill>
                <a:effectLst/>
                <a:latin typeface="+mn-lt"/>
                <a:ea typeface="+mn-ea"/>
                <a:cs typeface="+mn-cs"/>
              </a:rPr>
              <a:t>hydrogel system.</a:t>
            </a:r>
            <a:r>
              <a:rPr lang="en-US"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Although it has been used as one stage in hydrogel synthesis, photopolymerization can also be used to induce in situ gelation</a:t>
            </a:r>
            <a:r>
              <a:rPr lang="it-IT"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order to occur photopolymerization, </a:t>
            </a:r>
            <a:r>
              <a:rPr lang="en-GB" sz="1200" kern="1200" dirty="0" err="1">
                <a:solidFill>
                  <a:schemeClr val="tx1"/>
                </a:solidFill>
                <a:effectLst/>
                <a:latin typeface="+mn-lt"/>
                <a:ea typeface="+mn-ea"/>
                <a:cs typeface="+mn-cs"/>
              </a:rPr>
              <a:t>photoinitiators</a:t>
            </a:r>
            <a:r>
              <a:rPr lang="en-GB" sz="1200" kern="1200" dirty="0">
                <a:solidFill>
                  <a:schemeClr val="tx1"/>
                </a:solidFill>
                <a:effectLst/>
                <a:latin typeface="+mn-lt"/>
                <a:ea typeface="+mn-ea"/>
                <a:cs typeface="+mn-cs"/>
              </a:rPr>
              <a:t> as shown in the image must interact with visible or UV light to form free radicals. Another approach is the functionalization of hydrophilic polymers with photosensitive moieties, such as cinnamate or coumarin which are able to undergo intramolecular photodimerization after UV light exposure.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 the picture, gel–sol transition and the release of the green fluorescent protein is shown in b) and in</a:t>
            </a:r>
            <a:r>
              <a:rPr lang="en-US" sz="1200" kern="1200" dirty="0">
                <a:solidFill>
                  <a:schemeClr val="tx1"/>
                </a:solidFill>
                <a:effectLst/>
                <a:latin typeface="+mn-lt"/>
                <a:ea typeface="+mn-ea"/>
                <a:cs typeface="+mn-cs"/>
              </a:rPr>
              <a:t> c) the supramolecular gel obtained upon mixing the two dextran polymers and (d) the sample after irradiation with UV light. </a:t>
            </a:r>
            <a:endParaRPr lang="it-IT" sz="1200" kern="1200" dirty="0">
              <a:solidFill>
                <a:schemeClr val="tx1"/>
              </a:solidFill>
              <a:effectLst/>
              <a:latin typeface="+mn-lt"/>
              <a:ea typeface="+mn-ea"/>
              <a:cs typeface="+mn-cs"/>
            </a:endParaRPr>
          </a:p>
          <a:p>
            <a:endParaRPr lang="en-US" b="0"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8</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700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a:solidFill>
                  <a:schemeClr val="tx1"/>
                </a:solidFill>
                <a:effectLst/>
                <a:latin typeface="+mn-lt"/>
                <a:ea typeface="+mn-ea"/>
                <a:cs typeface="+mn-cs"/>
              </a:rPr>
              <a:t>The main principle of photocleavage for light-responsive polymers is based on the use of cross-linkers </a:t>
            </a:r>
            <a:r>
              <a:rPr lang="en-US" sz="1200" kern="1200" dirty="0">
                <a:solidFill>
                  <a:schemeClr val="tx1"/>
                </a:solidFill>
                <a:effectLst/>
                <a:latin typeface="+mn-lt"/>
                <a:ea typeface="+mn-ea"/>
                <a:cs typeface="+mn-cs"/>
              </a:rPr>
              <a:t>that exhibit photosensitivity. These molecules, after exposure to light, undergo either photoisomerization or photooxidation, which lead to changes in hydrogel matrix structure and, consequently, in drug or biomolecule release. However, some differences in the absorbance and quantum yield of this photosensitive crosslinking agents at different wavelengths, result in different degradation rates. Therefore, the choice of wavelength can be very important to control the release of drug from this responsive systems.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It is important to note that UV light holds some disadvantages when used as a physical stimulus for smart</a:t>
            </a:r>
            <a:r>
              <a:rPr lang="en-US" sz="1200" kern="1200" dirty="0">
                <a:solidFill>
                  <a:schemeClr val="tx1"/>
                </a:solidFill>
                <a:effectLst/>
                <a:latin typeface="+mn-lt"/>
                <a:ea typeface="+mn-ea"/>
                <a:cs typeface="+mn-cs"/>
              </a:rPr>
              <a:t> hydrogel drug delivery. UV has a poor penetration into some body parts, and it can be potentially carcinogenic especially under long-term exposure. </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One of the strategies used to overcome these problems is adopting smart hydrogels containing up-</a:t>
            </a:r>
            <a:r>
              <a:rPr lang="en-US" sz="1200" kern="1200" dirty="0">
                <a:solidFill>
                  <a:schemeClr val="tx1"/>
                </a:solidFill>
                <a:effectLst/>
                <a:latin typeface="+mn-lt"/>
                <a:ea typeface="+mn-ea"/>
                <a:cs typeface="+mn-cs"/>
              </a:rPr>
              <a:t>converting nanoparticles (UCNPs) as the UV light source. This is an alternative because UCNPs are able to convert photon energy absorbed from NIR light into UV light. Thus, the cross-linked photosensitive molecules absorb the UV light to initiate the sol-gel process, triggering the release of the drug. An important parameter to be considered </a:t>
            </a:r>
            <a:r>
              <a:rPr lang="en-US" sz="1200" kern="1200" dirty="0" err="1">
                <a:solidFill>
                  <a:schemeClr val="tx1"/>
                </a:solidFill>
                <a:effectLst/>
                <a:latin typeface="+mn-lt"/>
                <a:ea typeface="+mn-ea"/>
                <a:cs typeface="+mn-cs"/>
              </a:rPr>
              <a:t>abput</a:t>
            </a:r>
            <a:r>
              <a:rPr lang="en-US" sz="1200" kern="1200" dirty="0">
                <a:solidFill>
                  <a:schemeClr val="tx1"/>
                </a:solidFill>
                <a:effectLst/>
                <a:latin typeface="+mn-lt"/>
                <a:ea typeface="+mn-ea"/>
                <a:cs typeface="+mn-cs"/>
              </a:rPr>
              <a:t> these systems is the distribution of photocleavable cross-linkers molecules and UCNPs.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UCNPs are a unique class of optical nanomaterial doped with lanthanides ions featuring electronic</a:t>
            </a:r>
            <a:r>
              <a:rPr lang="en-US" sz="1200" kern="1200" dirty="0">
                <a:solidFill>
                  <a:schemeClr val="tx1"/>
                </a:solidFill>
                <a:effectLst/>
                <a:latin typeface="+mn-lt"/>
                <a:ea typeface="+mn-ea"/>
                <a:cs typeface="+mn-cs"/>
              </a:rPr>
              <a:t> transitions within the 4f electron shells. These nanoparticles can up-convert two or more lower energy photons into one higher-energy photon</a:t>
            </a:r>
            <a:endParaRPr lang="it-IT" sz="1200" kern="1200" dirty="0">
              <a:solidFill>
                <a:schemeClr val="tx1"/>
              </a:solidFill>
              <a:effectLst/>
              <a:latin typeface="+mn-lt"/>
              <a:ea typeface="+mn-ea"/>
              <a:cs typeface="+mn-cs"/>
            </a:endParaRPr>
          </a:p>
          <a:p>
            <a:endParaRPr lang="en-US" b="1" dirty="0"/>
          </a:p>
        </p:txBody>
      </p:sp>
      <p:sp>
        <p:nvSpPr>
          <p:cNvPr id="4" name="Foliennummernplatzhalter 3"/>
          <p:cNvSpPr>
            <a:spLocks noGrp="1"/>
          </p:cNvSpPr>
          <p:nvPr>
            <p:ph type="sldNum" sz="quarter" idx="10"/>
          </p:nvPr>
        </p:nvSpPr>
        <p:spPr/>
        <p:txBody>
          <a:bodyPr/>
          <a:lstStyle/>
          <a:p>
            <a:pPr marL="0" marR="0" lvl="0" indent="0" algn="r" defTabSz="907553" rtl="0" eaLnBrk="1" fontAlgn="base" latinLnBrk="0" hangingPunct="1">
              <a:lnSpc>
                <a:spcPct val="100000"/>
              </a:lnSpc>
              <a:spcBef>
                <a:spcPct val="0"/>
              </a:spcBef>
              <a:spcAft>
                <a:spcPct val="0"/>
              </a:spcAft>
              <a:buClrTx/>
              <a:buSzTx/>
              <a:buFontTx/>
              <a:buNone/>
              <a:tabLst/>
              <a:defRPr/>
            </a:pPr>
            <a:fld id="{FABCA902-51D0-4602-B06E-7B2FCFF5FAD7}"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07553" rtl="0" eaLnBrk="1" fontAlgn="base" latinLnBrk="0" hangingPunct="1">
                <a:lnSpc>
                  <a:spcPct val="100000"/>
                </a:lnSpc>
                <a:spcBef>
                  <a:spcPct val="0"/>
                </a:spcBef>
                <a:spcAft>
                  <a:spcPct val="0"/>
                </a:spcAft>
                <a:buClrTx/>
                <a:buSzTx/>
                <a:buFontTx/>
                <a:buNone/>
                <a:tabLst/>
                <a:defRPr/>
              </a:pPr>
              <a:t>9</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204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liederungsfolie">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de-DE" dirty="0"/>
              <a:t>Titel, Datum</a:t>
            </a:r>
          </a:p>
        </p:txBody>
      </p:sp>
      <p:sp>
        <p:nvSpPr>
          <p:cNvPr id="3" name="Rectangle 13"/>
          <p:cNvSpPr>
            <a:spLocks noChangeArrowheads="1"/>
          </p:cNvSpPr>
          <p:nvPr userDrawn="1"/>
        </p:nvSpPr>
        <p:spPr bwMode="auto">
          <a:xfrm>
            <a:off x="0" y="795600"/>
            <a:ext cx="12192000" cy="5835600"/>
          </a:xfrm>
          <a:prstGeom prst="rect">
            <a:avLst/>
          </a:prstGeom>
          <a:solidFill>
            <a:schemeClr val="accent1"/>
          </a:solidFill>
          <a:ln w="9525">
            <a:noFill/>
            <a:miter lim="800000"/>
            <a:headEnd/>
            <a:tailEnd/>
          </a:ln>
        </p:spPr>
        <p:txBody>
          <a:bodyPr wrap="none" anchor="ctr"/>
          <a:lstStyle/>
          <a:p>
            <a:pPr eaLnBrk="0" hangingPunct="0">
              <a:defRPr/>
            </a:pPr>
            <a:endParaRPr lang="de-DE" sz="1800" dirty="0">
              <a:solidFill>
                <a:schemeClr val="accent5"/>
              </a:solidFill>
              <a:latin typeface="Verdana" pitchFamily="34" charset="0"/>
            </a:endParaRPr>
          </a:p>
        </p:txBody>
      </p:sp>
      <p:sp>
        <p:nvSpPr>
          <p:cNvPr id="4" name="Titel 1"/>
          <p:cNvSpPr>
            <a:spLocks noGrp="1"/>
          </p:cNvSpPr>
          <p:nvPr>
            <p:ph type="title" hasCustomPrompt="1"/>
          </p:nvPr>
        </p:nvSpPr>
        <p:spPr>
          <a:xfrm>
            <a:off x="383117" y="946149"/>
            <a:ext cx="11474449" cy="856800"/>
          </a:xfrm>
        </p:spPr>
        <p:txBody>
          <a:bodyPr/>
          <a:lstStyle>
            <a:lvl1pPr>
              <a:defRPr cap="all" baseline="0"/>
            </a:lvl1pPr>
          </a:lstStyle>
          <a:p>
            <a:r>
              <a:rPr lang="de-DE" dirty="0"/>
              <a:t>Titelmasterformat durch Klicken bearbeiten</a:t>
            </a:r>
            <a:br>
              <a:rPr lang="de-DE" dirty="0"/>
            </a:br>
            <a:endParaRPr lang="de-DE" sz="2600" b="0" dirty="0">
              <a:solidFill>
                <a:srgbClr val="99CC00"/>
              </a:solidFill>
            </a:endParaRPr>
          </a:p>
        </p:txBody>
      </p:sp>
      <p:sp>
        <p:nvSpPr>
          <p:cNvPr id="6" name="Textplatzhalter 5"/>
          <p:cNvSpPr>
            <a:spLocks noGrp="1"/>
          </p:cNvSpPr>
          <p:nvPr>
            <p:ph type="body" sz="quarter" idx="11"/>
          </p:nvPr>
        </p:nvSpPr>
        <p:spPr>
          <a:xfrm>
            <a:off x="383117" y="1970087"/>
            <a:ext cx="11424000" cy="4597200"/>
          </a:xfrm>
        </p:spPr>
        <p:txBody>
          <a:bodyPr/>
          <a:lstStyle>
            <a:lvl1pPr>
              <a:defRPr sz="1100"/>
            </a:lvl1pPr>
          </a:lstStyle>
          <a:p>
            <a:pPr lvl="0"/>
            <a:endParaRPr lang="de-DE" dirty="0"/>
          </a:p>
        </p:txBody>
      </p:sp>
    </p:spTree>
    <p:extLst>
      <p:ext uri="{BB962C8B-B14F-4D97-AF65-F5344CB8AC3E}">
        <p14:creationId xmlns:p14="http://schemas.microsoft.com/office/powerpoint/2010/main" val="163685148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haltsfolie 4">
    <p:spTree>
      <p:nvGrpSpPr>
        <p:cNvPr id="1" name=""/>
        <p:cNvGrpSpPr/>
        <p:nvPr/>
      </p:nvGrpSpPr>
      <p:grpSpPr>
        <a:xfrm>
          <a:off x="0" y="0"/>
          <a:ext cx="0" cy="0"/>
          <a:chOff x="0" y="0"/>
          <a:chExt cx="0" cy="0"/>
        </a:xfrm>
      </p:grpSpPr>
      <p:sp>
        <p:nvSpPr>
          <p:cNvPr id="10" name="Rectangle 13"/>
          <p:cNvSpPr>
            <a:spLocks noChangeArrowheads="1"/>
          </p:cNvSpPr>
          <p:nvPr userDrawn="1"/>
        </p:nvSpPr>
        <p:spPr bwMode="auto">
          <a:xfrm>
            <a:off x="0" y="6667200"/>
            <a:ext cx="12192000" cy="190800"/>
          </a:xfrm>
          <a:prstGeom prst="rect">
            <a:avLst/>
          </a:prstGeom>
          <a:solidFill>
            <a:srgbClr val="003366"/>
          </a:solidFill>
          <a:ln w="9525">
            <a:noFill/>
            <a:miter lim="800000"/>
            <a:headEnd/>
            <a:tailEnd/>
          </a:ln>
        </p:spPr>
        <p:txBody>
          <a:bodyPr wrap="none" anchor="ctr"/>
          <a:lstStyle/>
          <a:p>
            <a:pPr eaLnBrk="0" hangingPunct="0">
              <a:defRPr/>
            </a:pPr>
            <a:endParaRPr lang="de-DE" sz="1800" dirty="0">
              <a:latin typeface="Verdana" pitchFamily="34" charset="0"/>
            </a:endParaRPr>
          </a:p>
        </p:txBody>
      </p:sp>
      <p:sp>
        <p:nvSpPr>
          <p:cNvPr id="7" name="Titel 1"/>
          <p:cNvSpPr>
            <a:spLocks noGrp="1"/>
          </p:cNvSpPr>
          <p:nvPr>
            <p:ph type="title" hasCustomPrompt="1"/>
          </p:nvPr>
        </p:nvSpPr>
        <p:spPr>
          <a:xfrm>
            <a:off x="334434" y="4463702"/>
            <a:ext cx="5761567" cy="856800"/>
          </a:xfrm>
        </p:spPr>
        <p:txBody>
          <a:bodyPr/>
          <a:lstStyle>
            <a:lvl1pPr>
              <a:defRPr cap="all" baseline="0"/>
            </a:lvl1pPr>
          </a:lstStyle>
          <a:p>
            <a:r>
              <a:rPr lang="de-DE" dirty="0"/>
              <a:t>Titelformat durch Klicken bearbeiten</a:t>
            </a:r>
            <a:br>
              <a:rPr lang="de-DE" dirty="0"/>
            </a:br>
            <a:endParaRPr lang="de-DE" sz="2600" dirty="0"/>
          </a:p>
        </p:txBody>
      </p:sp>
      <p:sp>
        <p:nvSpPr>
          <p:cNvPr id="9" name="Inhaltsplatzhalter 2"/>
          <p:cNvSpPr txBox="1">
            <a:spLocks/>
          </p:cNvSpPr>
          <p:nvPr userDrawn="1"/>
        </p:nvSpPr>
        <p:spPr bwMode="auto">
          <a:xfrm>
            <a:off x="6303033" y="4463704"/>
            <a:ext cx="5566915" cy="22034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2000"/>
              </a:lnSpc>
              <a:spcBef>
                <a:spcPts val="500"/>
              </a:spcBef>
              <a:spcAft>
                <a:spcPct val="0"/>
              </a:spcAft>
              <a:buClr>
                <a:srgbClr val="000000"/>
              </a:buClr>
              <a:defRPr>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a:lstStyle>
          <a:p>
            <a:pPr lvl="0"/>
            <a:r>
              <a:rPr lang="de-DE" sz="1800" dirty="0">
                <a:solidFill>
                  <a:srgbClr val="003366"/>
                </a:solidFill>
              </a:rPr>
              <a:t>Textmasterformat bearbeiten</a:t>
            </a:r>
          </a:p>
          <a:p>
            <a:pPr lvl="1"/>
            <a:r>
              <a:rPr lang="de-DE" sz="1800" dirty="0">
                <a:solidFill>
                  <a:srgbClr val="003366"/>
                </a:solidFill>
              </a:rPr>
              <a:t>Zweite Ebene</a:t>
            </a:r>
          </a:p>
          <a:p>
            <a:pPr lvl="2"/>
            <a:r>
              <a:rPr lang="de-DE" sz="1800" dirty="0">
                <a:solidFill>
                  <a:srgbClr val="003366"/>
                </a:solidFill>
              </a:rPr>
              <a:t>Dritte Ebene</a:t>
            </a:r>
          </a:p>
          <a:p>
            <a:pPr lvl="3"/>
            <a:r>
              <a:rPr lang="de-DE" sz="1800" dirty="0">
                <a:solidFill>
                  <a:srgbClr val="003366"/>
                </a:solidFill>
              </a:rPr>
              <a:t>Vierte Ebene</a:t>
            </a:r>
          </a:p>
          <a:p>
            <a:pPr lvl="4"/>
            <a:r>
              <a:rPr lang="de-DE" sz="1800" dirty="0">
                <a:solidFill>
                  <a:srgbClr val="003366"/>
                </a:solidFill>
              </a:rPr>
              <a:t>Fünfte Ebene</a:t>
            </a:r>
          </a:p>
        </p:txBody>
      </p:sp>
      <p:sp>
        <p:nvSpPr>
          <p:cNvPr id="12" name="Inhaltsplatzhalter 2"/>
          <p:cNvSpPr>
            <a:spLocks noGrp="1"/>
          </p:cNvSpPr>
          <p:nvPr>
            <p:ph idx="1"/>
          </p:nvPr>
        </p:nvSpPr>
        <p:spPr>
          <a:xfrm>
            <a:off x="0" y="0"/>
            <a:ext cx="12192000" cy="4149306"/>
          </a:xfrm>
        </p:spPr>
        <p:txBody>
          <a:bodyPr/>
          <a:lstStyle/>
          <a:p>
            <a:pPr lvl="0"/>
            <a:endParaRPr lang="de-DE" dirty="0"/>
          </a:p>
        </p:txBody>
      </p:sp>
      <p:pic>
        <p:nvPicPr>
          <p:cNvPr id="6" name="Picture 24" descr="Logo_RGB_300dpi"/>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85251" y="144464"/>
            <a:ext cx="2851149" cy="566737"/>
          </a:xfrm>
          <a:prstGeom prst="rect">
            <a:avLst/>
          </a:prstGeom>
          <a:noFill/>
          <a:ln w="9525">
            <a:noFill/>
            <a:miter lim="800000"/>
            <a:headEnd/>
            <a:tailEnd/>
          </a:ln>
        </p:spPr>
      </p:pic>
    </p:spTree>
    <p:extLst>
      <p:ext uri="{BB962C8B-B14F-4D97-AF65-F5344CB8AC3E}">
        <p14:creationId xmlns:p14="http://schemas.microsoft.com/office/powerpoint/2010/main" val="1181033892"/>
      </p:ext>
    </p:extLst>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0A79938-791C-4DD9-8C30-44A10D3FF236}" type="datetimeFigureOut">
              <a:rPr lang="de-DE" smtClean="0"/>
              <a:t>29.05.2019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2B2231-D23D-40EF-935C-65AABC042C72}" type="slidenum">
              <a:rPr lang="de-DE" smtClean="0"/>
              <a:t>‹#›</a:t>
            </a:fld>
            <a:endParaRPr lang="de-DE"/>
          </a:p>
        </p:txBody>
      </p:sp>
    </p:spTree>
    <p:extLst>
      <p:ext uri="{BB962C8B-B14F-4D97-AF65-F5344CB8AC3E}">
        <p14:creationId xmlns:p14="http://schemas.microsoft.com/office/powerpoint/2010/main" val="84836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0A79938-791C-4DD9-8C30-44A10D3FF236}" type="datetimeFigureOut">
              <a:rPr lang="de-DE" smtClean="0"/>
              <a:t>29.05.2019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D2B2231-D23D-40EF-935C-65AABC042C72}" type="slidenum">
              <a:rPr lang="de-DE" smtClean="0"/>
              <a:t>‹#›</a:t>
            </a:fld>
            <a:endParaRPr lang="de-DE"/>
          </a:p>
        </p:txBody>
      </p:sp>
    </p:spTree>
    <p:extLst>
      <p:ext uri="{BB962C8B-B14F-4D97-AF65-F5344CB8AC3E}">
        <p14:creationId xmlns:p14="http://schemas.microsoft.com/office/powerpoint/2010/main" val="298144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0A79938-791C-4DD9-8C30-44A10D3FF236}" type="datetimeFigureOut">
              <a:rPr lang="de-DE" smtClean="0"/>
              <a:t>29.05.2019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D2B2231-D23D-40EF-935C-65AABC042C72}" type="slidenum">
              <a:rPr lang="de-DE" smtClean="0"/>
              <a:t>‹#›</a:t>
            </a:fld>
            <a:endParaRPr lang="de-DE"/>
          </a:p>
        </p:txBody>
      </p:sp>
    </p:spTree>
    <p:extLst>
      <p:ext uri="{BB962C8B-B14F-4D97-AF65-F5344CB8AC3E}">
        <p14:creationId xmlns:p14="http://schemas.microsoft.com/office/powerpoint/2010/main" val="403330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sonalisierte Titelfolie">
    <p:spTree>
      <p:nvGrpSpPr>
        <p:cNvPr id="1" name=""/>
        <p:cNvGrpSpPr/>
        <p:nvPr/>
      </p:nvGrpSpPr>
      <p:grpSpPr>
        <a:xfrm>
          <a:off x="0" y="0"/>
          <a:ext cx="0" cy="0"/>
          <a:chOff x="0" y="0"/>
          <a:chExt cx="0" cy="0"/>
        </a:xfrm>
      </p:grpSpPr>
      <p:sp>
        <p:nvSpPr>
          <p:cNvPr id="20" name="Rectangle 13"/>
          <p:cNvSpPr>
            <a:spLocks noChangeArrowheads="1"/>
          </p:cNvSpPr>
          <p:nvPr userDrawn="1"/>
        </p:nvSpPr>
        <p:spPr bwMode="auto">
          <a:xfrm>
            <a:off x="0" y="795600"/>
            <a:ext cx="12192000" cy="5835601"/>
          </a:xfrm>
          <a:prstGeom prst="rect">
            <a:avLst/>
          </a:prstGeom>
          <a:solidFill>
            <a:schemeClr val="accent1"/>
          </a:solidFill>
          <a:ln w="9525">
            <a:noFill/>
            <a:miter lim="800000"/>
            <a:headEnd/>
            <a:tailEnd/>
          </a:ln>
        </p:spPr>
        <p:txBody>
          <a:bodyPr wrap="none" anchor="ctr"/>
          <a:lstStyle/>
          <a:p>
            <a:pPr eaLnBrk="0" hangingPunct="0">
              <a:defRPr/>
            </a:pPr>
            <a:endParaRPr lang="de-DE" sz="1800" dirty="0">
              <a:solidFill>
                <a:schemeClr val="accent5"/>
              </a:solidFill>
              <a:latin typeface="Verdana" pitchFamily="34" charset="0"/>
            </a:endParaRPr>
          </a:p>
        </p:txBody>
      </p:sp>
      <p:sp>
        <p:nvSpPr>
          <p:cNvPr id="15" name="Textplatzhalter 14"/>
          <p:cNvSpPr>
            <a:spLocks noGrp="1"/>
          </p:cNvSpPr>
          <p:nvPr>
            <p:ph type="body" sz="quarter" idx="11" hasCustomPrompt="1"/>
          </p:nvPr>
        </p:nvSpPr>
        <p:spPr>
          <a:xfrm>
            <a:off x="334433" y="1291251"/>
            <a:ext cx="11535513" cy="779090"/>
          </a:xfrm>
        </p:spPr>
        <p:txBody>
          <a:bodyPr/>
          <a:lstStyle>
            <a:lvl1pPr marL="0" marR="0" indent="0" algn="l" defTabSz="914400" rtl="0" eaLnBrk="1" fontAlgn="base" latinLnBrk="0" hangingPunct="1">
              <a:lnSpc>
                <a:spcPct val="102000"/>
              </a:lnSpc>
              <a:spcBef>
                <a:spcPts val="500"/>
              </a:spcBef>
              <a:spcAft>
                <a:spcPct val="0"/>
              </a:spcAft>
              <a:buClr>
                <a:srgbClr val="000000"/>
              </a:buClr>
              <a:buSzTx/>
              <a:buFontTx/>
              <a:buNone/>
              <a:tabLst/>
              <a:defRPr sz="2600" cap="none" baseline="0"/>
            </a:lvl1pPr>
            <a:lvl2pPr marL="179387" indent="0">
              <a:buNone/>
              <a:defRPr/>
            </a:lvl2pPr>
          </a:lstStyle>
          <a:p>
            <a:r>
              <a:rPr lang="de-DE" kern="0" dirty="0"/>
              <a:t>HIER STEHT EIN </a:t>
            </a:r>
            <a:br>
              <a:rPr lang="de-DE" kern="0" dirty="0"/>
            </a:br>
            <a:r>
              <a:rPr lang="de-DE" kern="0" dirty="0"/>
              <a:t>PERSONALISIERTER TITEL</a:t>
            </a:r>
          </a:p>
          <a:p>
            <a:endParaRPr lang="de-DE" kern="0" dirty="0"/>
          </a:p>
        </p:txBody>
      </p:sp>
      <p:sp>
        <p:nvSpPr>
          <p:cNvPr id="3" name="Fußzeilenplatzhalter 2"/>
          <p:cNvSpPr>
            <a:spLocks noGrp="1"/>
          </p:cNvSpPr>
          <p:nvPr>
            <p:ph type="ftr" sz="quarter" idx="10"/>
          </p:nvPr>
        </p:nvSpPr>
        <p:spPr/>
        <p:txBody>
          <a:bodyPr/>
          <a:lstStyle/>
          <a:p>
            <a:r>
              <a:rPr lang="de-DE"/>
              <a:t>Name Nachname | XX.XX.2017 | Hier steht der Veranstaltungsname</a:t>
            </a:r>
            <a:endParaRPr lang="de-DE" dirty="0"/>
          </a:p>
        </p:txBody>
      </p:sp>
      <p:sp>
        <p:nvSpPr>
          <p:cNvPr id="24" name="Textplatzhalter 23"/>
          <p:cNvSpPr>
            <a:spLocks noGrp="1"/>
          </p:cNvSpPr>
          <p:nvPr>
            <p:ph type="body" sz="quarter" idx="15" hasCustomPrompt="1"/>
          </p:nvPr>
        </p:nvSpPr>
        <p:spPr>
          <a:xfrm>
            <a:off x="334433" y="2208332"/>
            <a:ext cx="11019367" cy="1578663"/>
          </a:xfrm>
        </p:spPr>
        <p:txBody>
          <a:bodyPr/>
          <a:lstStyle>
            <a:lvl1pPr marL="0" marR="0" indent="0" algn="l" defTabSz="914400" rtl="0" eaLnBrk="1" fontAlgn="base" latinLnBrk="0" hangingPunct="1">
              <a:lnSpc>
                <a:spcPct val="102000"/>
              </a:lnSpc>
              <a:spcBef>
                <a:spcPts val="500"/>
              </a:spcBef>
              <a:spcAft>
                <a:spcPct val="0"/>
              </a:spcAft>
              <a:buClr>
                <a:srgbClr val="000000"/>
              </a:buClr>
              <a:buSzTx/>
              <a:buFontTx/>
              <a:buNone/>
              <a:tabLst/>
              <a:defRPr sz="2600">
                <a:solidFill>
                  <a:srgbClr val="63709E"/>
                </a:solidFill>
              </a:defRPr>
            </a:lvl1pPr>
            <a:lvl5pPr marL="1258887" indent="0">
              <a:buNone/>
              <a:defRPr/>
            </a:lvl5pPr>
          </a:lstStyle>
          <a:p>
            <a:pPr marL="0" marR="0" lvl="0" indent="0" algn="l" defTabSz="914400" rtl="0" eaLnBrk="1" fontAlgn="base" latinLnBrk="0" hangingPunct="1">
              <a:lnSpc>
                <a:spcPct val="102000"/>
              </a:lnSpc>
              <a:spcBef>
                <a:spcPts val="500"/>
              </a:spcBef>
              <a:spcAft>
                <a:spcPct val="0"/>
              </a:spcAft>
              <a:buClr>
                <a:srgbClr val="000000"/>
              </a:buClr>
              <a:buSzTx/>
              <a:buFontTx/>
              <a:buNone/>
              <a:tabLst/>
              <a:defRPr/>
            </a:pPr>
            <a:r>
              <a:rPr lang="de-DE" dirty="0"/>
              <a:t>Veranstaltung</a:t>
            </a:r>
          </a:p>
        </p:txBody>
      </p:sp>
    </p:spTree>
    <p:extLst>
      <p:ext uri="{BB962C8B-B14F-4D97-AF65-F5344CB8AC3E}">
        <p14:creationId xmlns:p14="http://schemas.microsoft.com/office/powerpoint/2010/main" val="92649512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 mit farblichen Hintergrund">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a:off x="0" y="795600"/>
            <a:ext cx="12192000" cy="5835600"/>
          </a:xfrm>
          <a:prstGeom prst="rect">
            <a:avLst/>
          </a:prstGeom>
          <a:solidFill>
            <a:schemeClr val="accent1"/>
          </a:solidFill>
          <a:ln w="9525">
            <a:noFill/>
            <a:miter lim="800000"/>
            <a:headEnd/>
            <a:tailEnd/>
          </a:ln>
        </p:spPr>
        <p:txBody>
          <a:bodyPr wrap="none" anchor="ctr"/>
          <a:lstStyle/>
          <a:p>
            <a:pPr eaLnBrk="0" hangingPunct="0">
              <a:defRPr/>
            </a:pPr>
            <a:endParaRPr lang="de-DE" sz="1800" dirty="0">
              <a:solidFill>
                <a:schemeClr val="accent5"/>
              </a:solidFill>
              <a:latin typeface="Verdana" pitchFamily="34" charset="0"/>
            </a:endParaRPr>
          </a:p>
        </p:txBody>
      </p:sp>
      <p:sp>
        <p:nvSpPr>
          <p:cNvPr id="2" name="Titel 1"/>
          <p:cNvSpPr>
            <a:spLocks noGrp="1"/>
          </p:cNvSpPr>
          <p:nvPr>
            <p:ph type="title"/>
          </p:nvPr>
        </p:nvSpPr>
        <p:spPr/>
        <p:txBody>
          <a:bodyPr/>
          <a:lstStyle/>
          <a:p>
            <a:r>
              <a:rPr lang="de-DE" dirty="0"/>
              <a:t>Titelmasterformat durch Klicken bearbeiten</a:t>
            </a:r>
          </a:p>
        </p:txBody>
      </p:sp>
      <p:sp>
        <p:nvSpPr>
          <p:cNvPr id="3" name="Rectangle 8"/>
          <p:cNvSpPr>
            <a:spLocks noGrp="1" noChangeArrowheads="1"/>
          </p:cNvSpPr>
          <p:nvPr>
            <p:ph type="ftr" sz="quarter" idx="10"/>
          </p:nvPr>
        </p:nvSpPr>
        <p:spPr>
          <a:ln/>
        </p:spPr>
        <p:txBody>
          <a:bodyPr/>
          <a:lstStyle>
            <a:lvl1pPr>
              <a:defRPr/>
            </a:lvl1pPr>
          </a:lstStyle>
          <a:p>
            <a:r>
              <a:rPr lang="de-DE" dirty="0"/>
              <a:t>Titel, Datum</a:t>
            </a:r>
          </a:p>
        </p:txBody>
      </p:sp>
      <p:sp>
        <p:nvSpPr>
          <p:cNvPr id="7" name="Inhaltsplatzhalter 6"/>
          <p:cNvSpPr>
            <a:spLocks noGrp="1"/>
          </p:cNvSpPr>
          <p:nvPr>
            <p:ph sz="quarter" idx="11"/>
          </p:nvPr>
        </p:nvSpPr>
        <p:spPr>
          <a:xfrm>
            <a:off x="334434" y="1638300"/>
            <a:ext cx="11523133" cy="481488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7417353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folie - Abschnittsfolie">
    <p:spTree>
      <p:nvGrpSpPr>
        <p:cNvPr id="1" name=""/>
        <p:cNvGrpSpPr/>
        <p:nvPr/>
      </p:nvGrpSpPr>
      <p:grpSpPr>
        <a:xfrm>
          <a:off x="0" y="0"/>
          <a:ext cx="0" cy="0"/>
          <a:chOff x="0" y="0"/>
          <a:chExt cx="0" cy="0"/>
        </a:xfrm>
      </p:grpSpPr>
      <p:sp>
        <p:nvSpPr>
          <p:cNvPr id="4" name="Rectangle 8"/>
          <p:cNvSpPr>
            <a:spLocks noGrp="1" noChangeArrowheads="1"/>
          </p:cNvSpPr>
          <p:nvPr>
            <p:ph type="ftr" sz="quarter" idx="10"/>
          </p:nvPr>
        </p:nvSpPr>
        <p:spPr>
          <a:ln/>
        </p:spPr>
        <p:txBody>
          <a:bodyPr/>
          <a:lstStyle>
            <a:lvl1pPr>
              <a:defRPr/>
            </a:lvl1pPr>
          </a:lstStyle>
          <a:p>
            <a:r>
              <a:rPr lang="de-DE" dirty="0"/>
              <a:t>Titel, Datum</a:t>
            </a:r>
          </a:p>
        </p:txBody>
      </p:sp>
      <p:sp>
        <p:nvSpPr>
          <p:cNvPr id="9" name="Titel 1"/>
          <p:cNvSpPr>
            <a:spLocks noGrp="1"/>
          </p:cNvSpPr>
          <p:nvPr>
            <p:ph type="title" hasCustomPrompt="1"/>
          </p:nvPr>
        </p:nvSpPr>
        <p:spPr>
          <a:xfrm>
            <a:off x="334434" y="2695575"/>
            <a:ext cx="11523133" cy="1020762"/>
          </a:xfrm>
        </p:spPr>
        <p:txBody>
          <a:bodyPr/>
          <a:lstStyle>
            <a:lvl1pPr>
              <a:defRPr cap="all" baseline="0"/>
            </a:lvl1pPr>
          </a:lstStyle>
          <a:p>
            <a:r>
              <a:rPr lang="de-DE" sz="4000" b="0" dirty="0"/>
              <a:t>Zwischenfolie - Abschnitt</a:t>
            </a:r>
            <a:endParaRPr lang="de-DE" sz="2600" b="0" dirty="0">
              <a:solidFill>
                <a:srgbClr val="99CC00"/>
              </a:solidFill>
            </a:endParaRPr>
          </a:p>
        </p:txBody>
      </p:sp>
    </p:spTree>
    <p:extLst>
      <p:ext uri="{BB962C8B-B14F-4D97-AF65-F5344CB8AC3E}">
        <p14:creationId xmlns:p14="http://schemas.microsoft.com/office/powerpoint/2010/main" val="411153105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folienfüllend mit Titel und Inhalt">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a:xfrm>
            <a:off x="0" y="2"/>
            <a:ext cx="12192000" cy="6694097"/>
          </a:xfrm>
        </p:spPr>
        <p:txBody>
          <a:bodyPr/>
          <a:lstStyle/>
          <a:p>
            <a:endParaRPr lang="de-DE" dirty="0"/>
          </a:p>
        </p:txBody>
      </p:sp>
      <p:sp>
        <p:nvSpPr>
          <p:cNvPr id="2" name="Titel 1"/>
          <p:cNvSpPr>
            <a:spLocks noGrp="1"/>
          </p:cNvSpPr>
          <p:nvPr>
            <p:ph type="title"/>
          </p:nvPr>
        </p:nvSpPr>
        <p:spPr/>
        <p:txBody>
          <a:bodyPr/>
          <a:lstStyle>
            <a:lvl1pPr>
              <a:defRPr>
                <a:solidFill>
                  <a:srgbClr val="003366"/>
                </a:solidFill>
              </a:defRPr>
            </a:lvl1pPr>
          </a:lstStyle>
          <a:p>
            <a:r>
              <a:rPr lang="de-DE" dirty="0"/>
              <a:t>Titelmasterformat durch Klicken bearbeiten</a:t>
            </a:r>
          </a:p>
        </p:txBody>
      </p:sp>
      <p:sp>
        <p:nvSpPr>
          <p:cNvPr id="3" name="Fußzeilenplatzhalter 2"/>
          <p:cNvSpPr>
            <a:spLocks noGrp="1"/>
          </p:cNvSpPr>
          <p:nvPr>
            <p:ph type="ftr" sz="quarter" idx="10"/>
          </p:nvPr>
        </p:nvSpPr>
        <p:spPr/>
        <p:txBody>
          <a:bodyPr/>
          <a:lstStyle/>
          <a:p>
            <a:r>
              <a:rPr lang="de-DE" dirty="0"/>
              <a:t>Name Nachname | XX.XX.2017 | Hier steht der Veranstaltungsname</a:t>
            </a:r>
          </a:p>
        </p:txBody>
      </p:sp>
      <p:sp>
        <p:nvSpPr>
          <p:cNvPr id="7" name="Textplatzhalter 6"/>
          <p:cNvSpPr>
            <a:spLocks noGrp="1"/>
          </p:cNvSpPr>
          <p:nvPr>
            <p:ph type="body" sz="quarter" idx="12"/>
          </p:nvPr>
        </p:nvSpPr>
        <p:spPr>
          <a:xfrm>
            <a:off x="334433" y="1755776"/>
            <a:ext cx="4174672" cy="245336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7203723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Standar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cap="all" baseline="0"/>
            </a:lvl1pPr>
          </a:lstStyle>
          <a:p>
            <a:r>
              <a:rPr lang="de-DE" dirty="0"/>
              <a:t>Titelmasterformat durch Klicken bearbeiten</a:t>
            </a:r>
          </a:p>
        </p:txBody>
      </p:sp>
      <p:sp>
        <p:nvSpPr>
          <p:cNvPr id="3" name="Fußzeilenplatzhalter 2"/>
          <p:cNvSpPr>
            <a:spLocks noGrp="1"/>
          </p:cNvSpPr>
          <p:nvPr>
            <p:ph type="ftr" sz="quarter" idx="10"/>
          </p:nvPr>
        </p:nvSpPr>
        <p:spPr/>
        <p:txBody>
          <a:bodyPr/>
          <a:lstStyle/>
          <a:p>
            <a:r>
              <a:rPr lang="de-DE"/>
              <a:t>Name Nachname | XX.XX.2017 | Hier steht der Veranstaltungsname</a:t>
            </a:r>
            <a:endParaRPr lang="de-DE" dirty="0"/>
          </a:p>
        </p:txBody>
      </p:sp>
      <p:sp>
        <p:nvSpPr>
          <p:cNvPr id="5" name="Inhaltsplatzhalter 4"/>
          <p:cNvSpPr>
            <a:spLocks noGrp="1"/>
          </p:cNvSpPr>
          <p:nvPr>
            <p:ph sz="quarter" idx="11"/>
          </p:nvPr>
        </p:nvSpPr>
        <p:spPr>
          <a:xfrm>
            <a:off x="334434" y="1630363"/>
            <a:ext cx="11523133" cy="48561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1287187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1">
    <p:spTree>
      <p:nvGrpSpPr>
        <p:cNvPr id="1" name=""/>
        <p:cNvGrpSpPr/>
        <p:nvPr/>
      </p:nvGrpSpPr>
      <p:grpSpPr>
        <a:xfrm>
          <a:off x="0" y="0"/>
          <a:ext cx="0" cy="0"/>
          <a:chOff x="0" y="0"/>
          <a:chExt cx="0" cy="0"/>
        </a:xfrm>
      </p:grpSpPr>
      <p:sp>
        <p:nvSpPr>
          <p:cNvPr id="2" name="Titel 1"/>
          <p:cNvSpPr>
            <a:spLocks noGrp="1"/>
          </p:cNvSpPr>
          <p:nvPr>
            <p:ph type="title"/>
          </p:nvPr>
        </p:nvSpPr>
        <p:spPr>
          <a:xfrm>
            <a:off x="334434" y="946149"/>
            <a:ext cx="11523133" cy="856800"/>
          </a:xfrm>
        </p:spPr>
        <p:txBody>
          <a:bodyPr anchor="t"/>
          <a:lstStyle/>
          <a:p>
            <a:r>
              <a:rPr lang="de-DE" dirty="0"/>
              <a:t>Titelmasterformat durch Klicken bearbeiten</a:t>
            </a:r>
          </a:p>
        </p:txBody>
      </p:sp>
      <p:sp>
        <p:nvSpPr>
          <p:cNvPr id="3" name="Inhaltsplatzhalter 2"/>
          <p:cNvSpPr>
            <a:spLocks noGrp="1"/>
          </p:cNvSpPr>
          <p:nvPr>
            <p:ph idx="1"/>
          </p:nvPr>
        </p:nvSpPr>
        <p:spPr>
          <a:xfrm>
            <a:off x="334434" y="1984075"/>
            <a:ext cx="11523133" cy="431320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tangle 8"/>
          <p:cNvSpPr>
            <a:spLocks noGrp="1" noChangeArrowheads="1"/>
          </p:cNvSpPr>
          <p:nvPr>
            <p:ph type="ftr" sz="quarter" idx="3"/>
          </p:nvPr>
        </p:nvSpPr>
        <p:spPr bwMode="auto">
          <a:xfrm>
            <a:off x="334433" y="6631200"/>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800" b="0">
                <a:solidFill>
                  <a:schemeClr val="bg1"/>
                </a:solidFill>
              </a:defRPr>
            </a:lvl1pPr>
          </a:lstStyle>
          <a:p>
            <a:r>
              <a:rPr lang="de-DE" dirty="0"/>
              <a:t>Name Nachname | XX.XX.2017 | Hier steht der Veranstaltungsname</a:t>
            </a:r>
          </a:p>
        </p:txBody>
      </p:sp>
    </p:spTree>
    <p:extLst>
      <p:ext uri="{BB962C8B-B14F-4D97-AF65-F5344CB8AC3E}">
        <p14:creationId xmlns:p14="http://schemas.microsoft.com/office/powerpoint/2010/main" val="107351185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
    <p:spTree>
      <p:nvGrpSpPr>
        <p:cNvPr id="1" name=""/>
        <p:cNvGrpSpPr/>
        <p:nvPr/>
      </p:nvGrpSpPr>
      <p:grpSpPr>
        <a:xfrm>
          <a:off x="0" y="0"/>
          <a:ext cx="0" cy="0"/>
          <a:chOff x="0" y="0"/>
          <a:chExt cx="0" cy="0"/>
        </a:xfrm>
      </p:grpSpPr>
      <p:sp>
        <p:nvSpPr>
          <p:cNvPr id="5" name="Rectangle 8"/>
          <p:cNvSpPr>
            <a:spLocks noGrp="1" noChangeArrowheads="1"/>
          </p:cNvSpPr>
          <p:nvPr>
            <p:ph type="ftr" sz="quarter" idx="10"/>
          </p:nvPr>
        </p:nvSpPr>
        <p:spPr>
          <a:ln/>
        </p:spPr>
        <p:txBody>
          <a:bodyPr/>
          <a:lstStyle>
            <a:lvl1pPr>
              <a:defRPr/>
            </a:lvl1pPr>
          </a:lstStyle>
          <a:p>
            <a:r>
              <a:rPr lang="de-DE" dirty="0"/>
              <a:t>Titel, Datum</a:t>
            </a:r>
          </a:p>
        </p:txBody>
      </p:sp>
      <p:sp>
        <p:nvSpPr>
          <p:cNvPr id="10" name="Titel 1"/>
          <p:cNvSpPr>
            <a:spLocks noGrp="1"/>
          </p:cNvSpPr>
          <p:nvPr>
            <p:ph type="title" hasCustomPrompt="1"/>
          </p:nvPr>
        </p:nvSpPr>
        <p:spPr>
          <a:xfrm>
            <a:off x="334434" y="946149"/>
            <a:ext cx="11523133" cy="856800"/>
          </a:xfrm>
        </p:spPr>
        <p:txBody>
          <a:bodyPr/>
          <a:lstStyle>
            <a:lvl1pPr>
              <a:defRPr cap="all" baseline="0"/>
            </a:lvl1pPr>
          </a:lstStyle>
          <a:p>
            <a:r>
              <a:rPr lang="de-DE" dirty="0"/>
              <a:t>Titelformat durch Klicken bearbeiten</a:t>
            </a:r>
            <a:br>
              <a:rPr lang="de-DE" dirty="0"/>
            </a:br>
            <a:endParaRPr lang="de-DE" sz="2600" dirty="0"/>
          </a:p>
        </p:txBody>
      </p:sp>
      <p:sp>
        <p:nvSpPr>
          <p:cNvPr id="11" name="Inhaltsplatzhalter 2"/>
          <p:cNvSpPr>
            <a:spLocks noGrp="1"/>
          </p:cNvSpPr>
          <p:nvPr>
            <p:ph idx="1" hasCustomPrompt="1"/>
          </p:nvPr>
        </p:nvSpPr>
        <p:spPr>
          <a:xfrm>
            <a:off x="334431" y="2045062"/>
            <a:ext cx="5760000" cy="4586139"/>
          </a:xfrm>
        </p:spPr>
        <p:txBody>
          <a:bodyPr/>
          <a:lstStyle>
            <a:lvl1pPr>
              <a:defRPr sz="1600">
                <a:solidFill>
                  <a:srgbClr val="003366"/>
                </a:solidFill>
              </a:defRPr>
            </a:lvl1pPr>
            <a:lvl2pPr>
              <a:defRPr sz="1600">
                <a:solidFill>
                  <a:srgbClr val="003366"/>
                </a:solidFill>
              </a:defRPr>
            </a:lvl2pPr>
            <a:lvl3pPr>
              <a:defRPr sz="1600">
                <a:solidFill>
                  <a:srgbClr val="003366"/>
                </a:solidFill>
              </a:defRPr>
            </a:lvl3pPr>
            <a:lvl4pPr>
              <a:defRPr sz="1600">
                <a:solidFill>
                  <a:srgbClr val="003366"/>
                </a:solidFill>
              </a:defRPr>
            </a:lvl4pPr>
            <a:lvl5pPr>
              <a:defRPr sz="1600">
                <a:solidFill>
                  <a:srgbClr val="0033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Inhaltsplatzhalter 2"/>
          <p:cNvSpPr>
            <a:spLocks noGrp="1"/>
          </p:cNvSpPr>
          <p:nvPr>
            <p:ph idx="11" hasCustomPrompt="1"/>
          </p:nvPr>
        </p:nvSpPr>
        <p:spPr>
          <a:xfrm>
            <a:off x="6094433" y="2045061"/>
            <a:ext cx="5760000" cy="4586139"/>
          </a:xfrm>
        </p:spPr>
        <p:txBody>
          <a:bodyPr/>
          <a:lstStyle>
            <a:lvl1pPr>
              <a:defRPr sz="1600">
                <a:solidFill>
                  <a:srgbClr val="003366"/>
                </a:solidFill>
              </a:defRPr>
            </a:lvl1pPr>
            <a:lvl2pPr>
              <a:defRPr sz="1600">
                <a:solidFill>
                  <a:srgbClr val="003366"/>
                </a:solidFill>
              </a:defRPr>
            </a:lvl2pPr>
            <a:lvl3pPr>
              <a:defRPr sz="1600">
                <a:solidFill>
                  <a:srgbClr val="003366"/>
                </a:solidFill>
              </a:defRPr>
            </a:lvl3pPr>
            <a:lvl4pPr>
              <a:defRPr sz="1600">
                <a:solidFill>
                  <a:srgbClr val="003366"/>
                </a:solidFill>
              </a:defRPr>
            </a:lvl4pPr>
            <a:lvl5pPr>
              <a:defRPr sz="1600">
                <a:solidFill>
                  <a:srgbClr val="0033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1514083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sfolie 3">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8"/>
          <p:cNvSpPr>
            <a:spLocks noGrp="1" noChangeArrowheads="1"/>
          </p:cNvSpPr>
          <p:nvPr>
            <p:ph type="ftr" sz="quarter" idx="10"/>
          </p:nvPr>
        </p:nvSpPr>
        <p:spPr>
          <a:ln/>
        </p:spPr>
        <p:txBody>
          <a:bodyPr/>
          <a:lstStyle>
            <a:lvl1pPr>
              <a:defRPr/>
            </a:lvl1pPr>
          </a:lstStyle>
          <a:p>
            <a:r>
              <a:rPr lang="de-DE" dirty="0"/>
              <a:t>Titel, Datum</a:t>
            </a:r>
          </a:p>
        </p:txBody>
      </p:sp>
    </p:spTree>
    <p:extLst>
      <p:ext uri="{BB962C8B-B14F-4D97-AF65-F5344CB8AC3E}">
        <p14:creationId xmlns:p14="http://schemas.microsoft.com/office/powerpoint/2010/main" val="201395997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7200"/>
            <a:ext cx="12192000" cy="190800"/>
          </a:xfrm>
          <a:prstGeom prst="rect">
            <a:avLst/>
          </a:prstGeom>
          <a:solidFill>
            <a:srgbClr val="003366"/>
          </a:solidFill>
          <a:ln w="9525">
            <a:noFill/>
            <a:miter lim="800000"/>
            <a:headEnd/>
            <a:tailEnd/>
          </a:ln>
        </p:spPr>
        <p:txBody>
          <a:bodyPr wrap="none" anchor="ctr"/>
          <a:lstStyle/>
          <a:p>
            <a:pPr eaLnBrk="0" hangingPunct="0">
              <a:defRPr/>
            </a:pPr>
            <a:endParaRPr lang="de-DE" sz="1800" dirty="0">
              <a:latin typeface="Verdana" pitchFamily="34" charset="0"/>
            </a:endParaRPr>
          </a:p>
        </p:txBody>
      </p:sp>
      <p:sp>
        <p:nvSpPr>
          <p:cNvPr id="2051" name="Rectangle 2"/>
          <p:cNvSpPr>
            <a:spLocks noGrp="1" noChangeArrowheads="1"/>
          </p:cNvSpPr>
          <p:nvPr>
            <p:ph type="body" idx="1"/>
          </p:nvPr>
        </p:nvSpPr>
        <p:spPr bwMode="auto">
          <a:xfrm>
            <a:off x="334434" y="1619250"/>
            <a:ext cx="11523133" cy="46780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52" name="Rectangle 5"/>
          <p:cNvSpPr>
            <a:spLocks noGrp="1" noChangeArrowheads="1"/>
          </p:cNvSpPr>
          <p:nvPr>
            <p:ph type="title"/>
          </p:nvPr>
        </p:nvSpPr>
        <p:spPr bwMode="auto">
          <a:xfrm>
            <a:off x="334434" y="946151"/>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a:t>Mastertitelformat bearbeiten</a:t>
            </a:r>
          </a:p>
        </p:txBody>
      </p:sp>
      <p:sp>
        <p:nvSpPr>
          <p:cNvPr id="327686" name="Rectangle 6"/>
          <p:cNvSpPr>
            <a:spLocks noChangeArrowheads="1"/>
          </p:cNvSpPr>
          <p:nvPr/>
        </p:nvSpPr>
        <p:spPr bwMode="auto">
          <a:xfrm>
            <a:off x="10147300" y="6631200"/>
            <a:ext cx="1636184" cy="239712"/>
          </a:xfrm>
          <a:prstGeom prst="rect">
            <a:avLst/>
          </a:prstGeom>
          <a:noFill/>
          <a:ln w="9525">
            <a:noFill/>
            <a:miter lim="800000"/>
            <a:headEnd/>
            <a:tailEnd/>
          </a:ln>
          <a:effectLst/>
        </p:spPr>
        <p:txBody>
          <a:bodyPr/>
          <a:lstStyle/>
          <a:p>
            <a:pPr algn="r">
              <a:defRPr/>
            </a:pPr>
            <a:fld id="{53965218-A59B-4292-9C98-79B58A46A890}" type="slidenum">
              <a:rPr lang="de-DE" sz="800" b="1">
                <a:solidFill>
                  <a:schemeClr val="bg1"/>
                </a:solidFill>
              </a:rPr>
              <a:pPr algn="r">
                <a:defRPr/>
              </a:pPr>
              <a:t>‹#›</a:t>
            </a:fld>
            <a:endParaRPr lang="de-DE" sz="800" b="1" dirty="0">
              <a:solidFill>
                <a:schemeClr val="bg1"/>
              </a:solidFill>
            </a:endParaRPr>
          </a:p>
        </p:txBody>
      </p:sp>
      <p:sp>
        <p:nvSpPr>
          <p:cNvPr id="327688" name="Rectangle 8"/>
          <p:cNvSpPr>
            <a:spLocks noGrp="1" noChangeArrowheads="1"/>
          </p:cNvSpPr>
          <p:nvPr>
            <p:ph type="ftr" sz="quarter" idx="3"/>
          </p:nvPr>
        </p:nvSpPr>
        <p:spPr bwMode="auto">
          <a:xfrm>
            <a:off x="334433" y="6631200"/>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800" b="0">
                <a:solidFill>
                  <a:schemeClr val="bg1"/>
                </a:solidFill>
              </a:defRPr>
            </a:lvl1pPr>
          </a:lstStyle>
          <a:p>
            <a:r>
              <a:rPr lang="de-DE" dirty="0"/>
              <a:t>Name Nachname | XX.XX.2017 | Hier steht der Veranstaltungsname</a:t>
            </a:r>
          </a:p>
        </p:txBody>
      </p:sp>
      <p:pic>
        <p:nvPicPr>
          <p:cNvPr id="2056" name="Picture 24" descr="Logo_RGB_300dpi"/>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985251" y="144464"/>
            <a:ext cx="2851149" cy="566737"/>
          </a:xfrm>
          <a:prstGeom prst="rect">
            <a:avLst/>
          </a:prstGeom>
          <a:noFill/>
          <a:ln w="9525">
            <a:noFill/>
            <a:miter lim="800000"/>
            <a:headEnd/>
            <a:tailEnd/>
          </a:ln>
        </p:spPr>
      </p:pic>
    </p:spTree>
    <p:extLst>
      <p:ext uri="{BB962C8B-B14F-4D97-AF65-F5344CB8AC3E}">
        <p14:creationId xmlns:p14="http://schemas.microsoft.com/office/powerpoint/2010/main" val="84493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hf sldNum="0" hdr="0" dt="0"/>
  <p:txStyles>
    <p:title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sz="1600">
          <a:solidFill>
            <a:srgbClr val="003366"/>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sz="1600">
          <a:solidFill>
            <a:srgbClr val="003366"/>
          </a:solidFill>
          <a:latin typeface="+mn-lt"/>
        </a:defRPr>
      </a:lvl2pPr>
      <a:lvl3pPr marL="723900" indent="-188913" algn="l" rtl="0" eaLnBrk="1" fontAlgn="base" hangingPunct="1">
        <a:lnSpc>
          <a:spcPct val="102000"/>
        </a:lnSpc>
        <a:spcBef>
          <a:spcPts val="500"/>
        </a:spcBef>
        <a:spcAft>
          <a:spcPct val="0"/>
        </a:spcAft>
        <a:buClr>
          <a:srgbClr val="000000"/>
        </a:buClr>
        <a:buChar char="-"/>
        <a:defRPr sz="1600">
          <a:solidFill>
            <a:srgbClr val="003366"/>
          </a:solidFill>
          <a:latin typeface="+mn-lt"/>
        </a:defRPr>
      </a:lvl3pPr>
      <a:lvl4pPr marL="1079500" indent="-176213" algn="l" rtl="0" eaLnBrk="1" fontAlgn="base" hangingPunct="1">
        <a:lnSpc>
          <a:spcPct val="102000"/>
        </a:lnSpc>
        <a:spcBef>
          <a:spcPts val="500"/>
        </a:spcBef>
        <a:spcAft>
          <a:spcPct val="0"/>
        </a:spcAft>
        <a:buClr>
          <a:srgbClr val="000000"/>
        </a:buClr>
        <a:buChar char="-"/>
        <a:defRPr sz="1600">
          <a:solidFill>
            <a:srgbClr val="003366"/>
          </a:solidFill>
          <a:latin typeface="+mn-lt"/>
        </a:defRPr>
      </a:lvl4pPr>
      <a:lvl5pPr marL="1435100" indent="-176213" algn="l" rtl="0" eaLnBrk="1" fontAlgn="base" hangingPunct="1">
        <a:lnSpc>
          <a:spcPct val="102000"/>
        </a:lnSpc>
        <a:spcBef>
          <a:spcPts val="500"/>
        </a:spcBef>
        <a:spcAft>
          <a:spcPct val="0"/>
        </a:spcAft>
        <a:buClr>
          <a:srgbClr val="000000"/>
        </a:buClr>
        <a:buChar char="-"/>
        <a:defRPr sz="1600">
          <a:solidFill>
            <a:srgbClr val="003366"/>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2.JPG"/><Relationship Id="rId5" Type="http://schemas.openxmlformats.org/officeDocument/2006/relationships/image" Target="../media/image41.gif"/><Relationship Id="rId4" Type="http://schemas.openxmlformats.org/officeDocument/2006/relationships/image" Target="../media/image40.gif"/></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5.JP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3.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7.JPG"/></Relationships>
</file>

<file path=ppt/slides/_rels/slide1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gif"/><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gif"/><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DBDC7A0E-ABE6-4874-A2F5-A13BA9D0D81F}"/>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a:stretch/>
        </p:blipFill>
        <p:spPr>
          <a:xfrm>
            <a:off x="0" y="-101928"/>
            <a:ext cx="12192000" cy="6773333"/>
          </a:xfrm>
          <a:prstGeom prst="rect">
            <a:avLst/>
          </a:prstGeom>
        </p:spPr>
      </p:pic>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6" name="CasellaDiTesto 5">
            <a:extLst>
              <a:ext uri="{FF2B5EF4-FFF2-40B4-BE49-F238E27FC236}">
                <a16:creationId xmlns:a16="http://schemas.microsoft.com/office/drawing/2014/main" xmlns="" id="{190EA56A-EF9E-44F2-8844-D4417D709E9E}"/>
              </a:ext>
            </a:extLst>
          </p:cNvPr>
          <p:cNvSpPr txBox="1"/>
          <p:nvPr/>
        </p:nvSpPr>
        <p:spPr>
          <a:xfrm>
            <a:off x="3988031" y="2975582"/>
            <a:ext cx="4300451" cy="2308324"/>
          </a:xfrm>
          <a:prstGeom prst="rect">
            <a:avLst/>
          </a:prstGeom>
          <a:noFill/>
        </p:spPr>
        <p:txBody>
          <a:bodyPr wrap="square" rtlCol="0">
            <a:spAutoFit/>
          </a:bodyPr>
          <a:lstStyle/>
          <a:p>
            <a:pPr algn="ctr"/>
            <a:r>
              <a:rPr lang="it-IT" b="1" dirty="0"/>
              <a:t>Andrea Cosimi</a:t>
            </a:r>
          </a:p>
          <a:p>
            <a:pPr algn="ctr"/>
            <a:endParaRPr lang="it-IT" dirty="0"/>
          </a:p>
          <a:p>
            <a:pPr algn="ctr"/>
            <a:endParaRPr lang="it-IT" dirty="0"/>
          </a:p>
          <a:p>
            <a:pPr algn="ctr"/>
            <a:endParaRPr lang="it-IT" dirty="0"/>
          </a:p>
          <a:p>
            <a:pPr algn="ctr"/>
            <a:r>
              <a:rPr lang="it-IT" b="1" dirty="0"/>
              <a:t>29, </a:t>
            </a:r>
            <a:r>
              <a:rPr lang="it-IT" b="1" dirty="0" err="1"/>
              <a:t>May</a:t>
            </a:r>
            <a:r>
              <a:rPr lang="it-IT" b="1" dirty="0"/>
              <a:t> 2019</a:t>
            </a:r>
          </a:p>
          <a:p>
            <a:pPr algn="ctr"/>
            <a:endParaRPr lang="it-IT" dirty="0"/>
          </a:p>
          <a:p>
            <a:pPr algn="ctr"/>
            <a:endParaRPr lang="it-IT" dirty="0"/>
          </a:p>
          <a:p>
            <a:pPr algn="ctr"/>
            <a:r>
              <a:rPr lang="it-IT" b="1" dirty="0" err="1"/>
              <a:t>Biomaterials</a:t>
            </a:r>
            <a:r>
              <a:rPr lang="it-IT" b="1" dirty="0"/>
              <a:t> and </a:t>
            </a:r>
            <a:r>
              <a:rPr lang="it-IT" b="1" dirty="0" err="1"/>
              <a:t>Tissue</a:t>
            </a:r>
            <a:r>
              <a:rPr lang="it-IT" b="1" dirty="0"/>
              <a:t> Engineering</a:t>
            </a:r>
          </a:p>
        </p:txBody>
      </p:sp>
      <p:sp>
        <p:nvSpPr>
          <p:cNvPr id="5" name="Titolo 4">
            <a:extLst>
              <a:ext uri="{FF2B5EF4-FFF2-40B4-BE49-F238E27FC236}">
                <a16:creationId xmlns:a16="http://schemas.microsoft.com/office/drawing/2014/main" xmlns="" id="{AA980121-091D-4FDC-95EB-50E7049270D4}"/>
              </a:ext>
            </a:extLst>
          </p:cNvPr>
          <p:cNvSpPr>
            <a:spLocks noGrp="1"/>
          </p:cNvSpPr>
          <p:nvPr>
            <p:ph type="title"/>
          </p:nvPr>
        </p:nvSpPr>
        <p:spPr>
          <a:xfrm>
            <a:off x="334432" y="1239291"/>
            <a:ext cx="11565237" cy="428625"/>
          </a:xfrm>
        </p:spPr>
        <p:txBody>
          <a:bodyPr/>
          <a:lstStyle/>
          <a:p>
            <a:pPr algn="ctr"/>
            <a:r>
              <a:rPr lang="it-IT" sz="3700" b="1" dirty="0"/>
              <a:t>Smart </a:t>
            </a:r>
            <a:r>
              <a:rPr lang="it-IT" sz="3700" b="1" dirty="0" err="1"/>
              <a:t>Hydrogels</a:t>
            </a:r>
            <a:endParaRPr lang="it-IT" sz="3700" b="1" dirty="0"/>
          </a:p>
        </p:txBody>
      </p:sp>
    </p:spTree>
    <p:extLst>
      <p:ext uri="{BB962C8B-B14F-4D97-AF65-F5344CB8AC3E}">
        <p14:creationId xmlns:p14="http://schemas.microsoft.com/office/powerpoint/2010/main" val="1229205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Electric-responsive</a:t>
            </a:r>
            <a:endParaRPr lang="it-IT" sz="1900" kern="0" dirty="0">
              <a:solidFill>
                <a:schemeClr val="bg1">
                  <a:lumMod val="75000"/>
                </a:schemeClr>
              </a:solidFill>
            </a:endParaRPr>
          </a:p>
        </p:txBody>
      </p:sp>
      <p:sp>
        <p:nvSpPr>
          <p:cNvPr id="13" name="CasellaDiTesto 12">
            <a:extLst>
              <a:ext uri="{FF2B5EF4-FFF2-40B4-BE49-F238E27FC236}">
                <a16:creationId xmlns:a16="http://schemas.microsoft.com/office/drawing/2014/main" xmlns="" id="{C672BD80-657F-4E09-A90D-71007C8EAE16}"/>
              </a:ext>
            </a:extLst>
          </p:cNvPr>
          <p:cNvSpPr txBox="1"/>
          <p:nvPr/>
        </p:nvSpPr>
        <p:spPr>
          <a:xfrm>
            <a:off x="243667" y="695170"/>
            <a:ext cx="5322916" cy="2560701"/>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Electro-responsive systems are materials that respond to an applied electric field by changing their size or shape. They are termed as electro-conductive hydrogels (ECHs), developed from polyelectrolytes or from ICPs.</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15" name="CasellaDiTesto 14">
            <a:extLst>
              <a:ext uri="{FF2B5EF4-FFF2-40B4-BE49-F238E27FC236}">
                <a16:creationId xmlns:a16="http://schemas.microsoft.com/office/drawing/2014/main" xmlns="" id="{E629B639-4587-44C5-84A8-3E89229C81DD}"/>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en-US" sz="1500" dirty="0"/>
              <a:t>The development of magnetic nanomaterials has been the source for the discovery of spectacular new phenomena, with potential applications in numerous fields</a:t>
            </a:r>
          </a:p>
          <a:p>
            <a:pPr marL="285750" indent="-285750" algn="just">
              <a:buFontTx/>
              <a:buChar char="-"/>
            </a:pPr>
            <a:endParaRPr lang="en-US" sz="1500" dirty="0"/>
          </a:p>
          <a:p>
            <a:pPr marL="285750" indent="-285750" algn="just">
              <a:buFontTx/>
              <a:buChar char="-"/>
            </a:pPr>
            <a:endParaRPr lang="en-US" sz="1500" dirty="0"/>
          </a:p>
          <a:p>
            <a:pPr marL="285750" indent="-285750" algn="just">
              <a:buFontTx/>
              <a:buChar char="-"/>
            </a:pPr>
            <a:r>
              <a:rPr lang="en-US" sz="1500" dirty="0"/>
              <a:t>HFMFs are less invasive than electric fields or light exposure</a:t>
            </a:r>
            <a:endParaRPr lang="it-IT" sz="1500" dirty="0"/>
          </a:p>
          <a:p>
            <a:pPr marL="285750" indent="-285750" algn="just">
              <a:buFontTx/>
              <a:buChar char="-"/>
            </a:pPr>
            <a:endParaRPr lang="it-IT" sz="1500" dirty="0"/>
          </a:p>
          <a:p>
            <a:pPr algn="just"/>
            <a:endParaRPr lang="it-IT" sz="1500" dirty="0"/>
          </a:p>
          <a:p>
            <a:pPr marL="285750" indent="-285750" algn="just">
              <a:buFontTx/>
              <a:buChar char="-"/>
            </a:pPr>
            <a:r>
              <a:rPr lang="it-IT" sz="1500" dirty="0" err="1"/>
              <a:t>Magnetic</a:t>
            </a:r>
            <a:r>
              <a:rPr lang="it-IT" sz="1500" dirty="0"/>
              <a:t> </a:t>
            </a:r>
            <a:r>
              <a:rPr lang="it-IT" sz="1500" dirty="0" err="1"/>
              <a:t>hydrogels</a:t>
            </a:r>
            <a:r>
              <a:rPr lang="it-IT" sz="1500" dirty="0"/>
              <a:t> </a:t>
            </a:r>
            <a:r>
              <a:rPr lang="it-IT" sz="1500" dirty="0" err="1"/>
              <a:t>developed</a:t>
            </a:r>
            <a:r>
              <a:rPr lang="it-IT" sz="1500" dirty="0"/>
              <a:t> by </a:t>
            </a:r>
            <a:r>
              <a:rPr lang="it-IT" sz="1500" dirty="0" err="1"/>
              <a:t>inclusion</a:t>
            </a:r>
            <a:r>
              <a:rPr lang="it-IT" sz="1500" dirty="0"/>
              <a:t> of </a:t>
            </a:r>
            <a:r>
              <a:rPr lang="it-IT" sz="1500" dirty="0" err="1"/>
              <a:t>MIONs</a:t>
            </a:r>
            <a:r>
              <a:rPr lang="it-IT" sz="1500" dirty="0"/>
              <a:t> in the </a:t>
            </a:r>
            <a:r>
              <a:rPr lang="it-IT" sz="1500" dirty="0" err="1"/>
              <a:t>polymer</a:t>
            </a:r>
            <a:r>
              <a:rPr lang="it-IT" sz="1500" dirty="0"/>
              <a:t> </a:t>
            </a:r>
            <a:r>
              <a:rPr lang="it-IT" sz="1500" dirty="0" err="1"/>
              <a:t>matrices</a:t>
            </a:r>
            <a:r>
              <a:rPr lang="it-IT" sz="1500" dirty="0"/>
              <a:t>. </a:t>
            </a:r>
            <a:r>
              <a:rPr lang="it-IT" sz="1500" dirty="0" err="1"/>
              <a:t>MIONs</a:t>
            </a:r>
            <a:r>
              <a:rPr lang="it-IT" sz="1500" dirty="0"/>
              <a:t>/</a:t>
            </a:r>
            <a:r>
              <a:rPr lang="it-IT" sz="1500" dirty="0" err="1"/>
              <a:t>polymer</a:t>
            </a:r>
            <a:r>
              <a:rPr lang="it-IT" sz="1500" dirty="0"/>
              <a:t> ratio </a:t>
            </a:r>
            <a:r>
              <a:rPr lang="it-IT" sz="1500" dirty="0" err="1"/>
              <a:t>determines</a:t>
            </a:r>
            <a:r>
              <a:rPr lang="it-IT" sz="1500" dirty="0"/>
              <a:t> the </a:t>
            </a:r>
            <a:r>
              <a:rPr lang="it-IT" sz="1500" dirty="0" err="1"/>
              <a:t>saturation</a:t>
            </a:r>
            <a:r>
              <a:rPr lang="it-IT" sz="1500" dirty="0"/>
              <a:t> </a:t>
            </a:r>
            <a:r>
              <a:rPr lang="it-IT" sz="1500" dirty="0" err="1"/>
              <a:t>magnetization</a:t>
            </a:r>
            <a:r>
              <a:rPr lang="it-IT" sz="1500" dirty="0"/>
              <a:t> and </a:t>
            </a:r>
            <a:r>
              <a:rPr lang="it-IT" sz="1500" dirty="0" err="1"/>
              <a:t>consequently</a:t>
            </a:r>
            <a:r>
              <a:rPr lang="it-IT" sz="1500" dirty="0"/>
              <a:t> the </a:t>
            </a:r>
            <a:r>
              <a:rPr lang="it-IT" sz="1500" dirty="0" err="1"/>
              <a:t>drug</a:t>
            </a:r>
            <a:r>
              <a:rPr lang="it-IT" sz="1500" dirty="0"/>
              <a:t> release performance</a:t>
            </a:r>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grpSp>
        <p:nvGrpSpPr>
          <p:cNvPr id="6" name="Gruppo 5">
            <a:extLst>
              <a:ext uri="{FF2B5EF4-FFF2-40B4-BE49-F238E27FC236}">
                <a16:creationId xmlns:a16="http://schemas.microsoft.com/office/drawing/2014/main" xmlns="" id="{48714A79-3DD6-4D9D-914C-41DCFADE043C}"/>
              </a:ext>
            </a:extLst>
          </p:cNvPr>
          <p:cNvGrpSpPr/>
          <p:nvPr/>
        </p:nvGrpSpPr>
        <p:grpSpPr>
          <a:xfrm>
            <a:off x="726830" y="2409040"/>
            <a:ext cx="4557263" cy="1693661"/>
            <a:chOff x="503845" y="2334439"/>
            <a:chExt cx="5062738" cy="2421979"/>
          </a:xfrm>
        </p:grpSpPr>
        <p:pic>
          <p:nvPicPr>
            <p:cNvPr id="5" name="Immagine 4" descr="Immagine che contiene testo&#10;&#10;Descrizione generata automaticamente">
              <a:extLst>
                <a:ext uri="{FF2B5EF4-FFF2-40B4-BE49-F238E27FC236}">
                  <a16:creationId xmlns:a16="http://schemas.microsoft.com/office/drawing/2014/main" xmlns="" id="{A5A54DCD-2E3F-49D3-A0F9-CABFE347B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5" y="2334439"/>
              <a:ext cx="5062738" cy="1914148"/>
            </a:xfrm>
            <a:prstGeom prst="rect">
              <a:avLst/>
            </a:prstGeom>
          </p:spPr>
        </p:pic>
        <p:sp>
          <p:nvSpPr>
            <p:cNvPr id="16" name="CasellaDiTesto 15">
              <a:extLst>
                <a:ext uri="{FF2B5EF4-FFF2-40B4-BE49-F238E27FC236}">
                  <a16:creationId xmlns:a16="http://schemas.microsoft.com/office/drawing/2014/main" xmlns="" id="{78DD2766-5D6F-4A29-B496-7D5D6031F461}"/>
                </a:ext>
              </a:extLst>
            </p:cNvPr>
            <p:cNvSpPr txBox="1"/>
            <p:nvPr/>
          </p:nvSpPr>
          <p:spPr>
            <a:xfrm>
              <a:off x="526419" y="4248587"/>
              <a:ext cx="5040164" cy="507831"/>
            </a:xfrm>
            <a:prstGeom prst="rect">
              <a:avLst/>
            </a:prstGeom>
            <a:noFill/>
          </p:spPr>
          <p:txBody>
            <a:bodyPr wrap="square" rtlCol="0">
              <a:spAutoFit/>
            </a:bodyPr>
            <a:lstStyle/>
            <a:p>
              <a:r>
                <a:rPr lang="it-IT" sz="900" dirty="0"/>
                <a:t>Chemical </a:t>
              </a:r>
              <a:r>
                <a:rPr lang="it-IT" sz="900" dirty="0" err="1"/>
                <a:t>structures</a:t>
              </a:r>
              <a:r>
                <a:rPr lang="it-IT" sz="900" dirty="0"/>
                <a:t> of some </a:t>
              </a:r>
              <a:r>
                <a:rPr lang="it-IT" sz="900" dirty="0" err="1"/>
                <a:t>conductive</a:t>
              </a:r>
              <a:r>
                <a:rPr lang="it-IT" sz="900" dirty="0"/>
                <a:t> </a:t>
              </a:r>
              <a:r>
                <a:rPr lang="it-IT" sz="900" dirty="0" err="1"/>
                <a:t>polymers</a:t>
              </a:r>
              <a:r>
                <a:rPr lang="it-IT" sz="900" dirty="0"/>
                <a:t>. From top </a:t>
              </a:r>
              <a:r>
                <a:rPr lang="it-IT" sz="900" dirty="0" err="1"/>
                <a:t>left</a:t>
              </a:r>
              <a:r>
                <a:rPr lang="it-IT" sz="900" dirty="0"/>
                <a:t> </a:t>
              </a:r>
              <a:r>
                <a:rPr lang="it-IT" sz="900" dirty="0" err="1"/>
                <a:t>clockwise</a:t>
              </a:r>
              <a:r>
                <a:rPr lang="it-IT" sz="900" dirty="0"/>
                <a:t>: </a:t>
              </a:r>
              <a:r>
                <a:rPr lang="it-IT" sz="900" dirty="0" err="1"/>
                <a:t>polyacetylene</a:t>
              </a:r>
              <a:r>
                <a:rPr lang="it-IT" sz="900" dirty="0"/>
                <a:t>; </a:t>
              </a:r>
              <a:r>
                <a:rPr lang="it-IT" sz="900" dirty="0" err="1"/>
                <a:t>polyphenylene</a:t>
              </a:r>
              <a:r>
                <a:rPr lang="it-IT" sz="900" dirty="0"/>
                <a:t> </a:t>
              </a:r>
              <a:r>
                <a:rPr lang="it-IT" sz="900" dirty="0" err="1"/>
                <a:t>vinylene</a:t>
              </a:r>
              <a:r>
                <a:rPr lang="it-IT" sz="900" dirty="0"/>
                <a:t> ; </a:t>
              </a:r>
              <a:r>
                <a:rPr lang="it-IT" sz="900" dirty="0" err="1"/>
                <a:t>polypyrrole</a:t>
              </a:r>
              <a:r>
                <a:rPr lang="it-IT" sz="900" dirty="0"/>
                <a:t> (X = NH) and </a:t>
              </a:r>
              <a:r>
                <a:rPr lang="it-IT" sz="900" dirty="0" err="1"/>
                <a:t>polythiophene</a:t>
              </a:r>
              <a:r>
                <a:rPr lang="it-IT" sz="900" dirty="0"/>
                <a:t> (X = S); and </a:t>
              </a:r>
              <a:r>
                <a:rPr lang="it-IT" sz="900" dirty="0" err="1"/>
                <a:t>polypyrrole</a:t>
              </a:r>
              <a:r>
                <a:rPr lang="it-IT" sz="900" dirty="0"/>
                <a:t> (X = NH) and </a:t>
              </a:r>
              <a:r>
                <a:rPr lang="it-IT" sz="900" dirty="0" err="1"/>
                <a:t>polyphenylene</a:t>
              </a:r>
              <a:r>
                <a:rPr lang="it-IT" sz="900" dirty="0"/>
                <a:t> </a:t>
              </a:r>
              <a:r>
                <a:rPr lang="it-IT" sz="900" dirty="0" err="1"/>
                <a:t>sulfide</a:t>
              </a:r>
              <a:r>
                <a:rPr lang="it-IT" sz="900" dirty="0"/>
                <a:t> (X = S).</a:t>
              </a:r>
            </a:p>
          </p:txBody>
        </p:sp>
      </p:grpSp>
      <p:pic>
        <p:nvPicPr>
          <p:cNvPr id="9" name="Immagine 8" descr="Immagine che contiene testo, mappa&#10;&#10;Descrizione generata automaticamente">
            <a:extLst>
              <a:ext uri="{FF2B5EF4-FFF2-40B4-BE49-F238E27FC236}">
                <a16:creationId xmlns:a16="http://schemas.microsoft.com/office/drawing/2014/main" xmlns="" id="{D5A192A2-9C7A-40C1-B32A-F9A6A874C01C}"/>
              </a:ext>
            </a:extLst>
          </p:cNvPr>
          <p:cNvPicPr>
            <a:picLocks noChangeAspect="1"/>
          </p:cNvPicPr>
          <p:nvPr/>
        </p:nvPicPr>
        <p:blipFill rotWithShape="1">
          <a:blip r:embed="rId4">
            <a:extLst>
              <a:ext uri="{28A0092B-C50C-407E-A947-70E740481C1C}">
                <a14:useLocalDpi xmlns:a14="http://schemas.microsoft.com/office/drawing/2010/main" val="0"/>
              </a:ext>
            </a:extLst>
          </a:blip>
          <a:srcRect l="52488" t="47179" r="1877"/>
          <a:stretch/>
        </p:blipFill>
        <p:spPr>
          <a:xfrm>
            <a:off x="3410284" y="4470752"/>
            <a:ext cx="2156299" cy="1887762"/>
          </a:xfrm>
          <a:prstGeom prst="rect">
            <a:avLst/>
          </a:prstGeom>
        </p:spPr>
      </p:pic>
      <p:pic>
        <p:nvPicPr>
          <p:cNvPr id="17" name="Immagine 16" descr="Immagine che contiene testo&#10;&#10;Descrizione generata automaticamente">
            <a:extLst>
              <a:ext uri="{FF2B5EF4-FFF2-40B4-BE49-F238E27FC236}">
                <a16:creationId xmlns:a16="http://schemas.microsoft.com/office/drawing/2014/main" xmlns="" id="{B49BC287-6E2F-4ADB-AE16-A0D9F6DE3E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23" y="4594411"/>
            <a:ext cx="2780781" cy="1667890"/>
          </a:xfrm>
          <a:prstGeom prst="rect">
            <a:avLst/>
          </a:prstGeom>
        </p:spPr>
      </p:pic>
      <p:sp>
        <p:nvSpPr>
          <p:cNvPr id="23" name="Titolo 4">
            <a:extLst>
              <a:ext uri="{FF2B5EF4-FFF2-40B4-BE49-F238E27FC236}">
                <a16:creationId xmlns:a16="http://schemas.microsoft.com/office/drawing/2014/main" xmlns="" id="{D7AC9FE1-370C-4887-81A8-DB4285C7BE16}"/>
              </a:ext>
            </a:extLst>
          </p:cNvPr>
          <p:cNvSpPr txBox="1">
            <a:spLocks/>
          </p:cNvSpPr>
          <p:nvPr/>
        </p:nvSpPr>
        <p:spPr bwMode="auto">
          <a:xfrm>
            <a:off x="316800" y="1548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Electric- and </a:t>
            </a:r>
            <a:r>
              <a:rPr lang="it-IT" sz="1900" kern="0" dirty="0" err="1">
                <a:solidFill>
                  <a:schemeClr val="bg1">
                    <a:lumMod val="65000"/>
                  </a:schemeClr>
                </a:solidFill>
              </a:rPr>
              <a:t>Magnetic</a:t>
            </a:r>
            <a:r>
              <a:rPr lang="it-IT" sz="1900" kern="0" dirty="0">
                <a:solidFill>
                  <a:schemeClr val="bg1">
                    <a:lumMod val="65000"/>
                  </a:schemeClr>
                </a:solidFill>
              </a:rPr>
              <a:t>-responsive</a:t>
            </a:r>
            <a:endParaRPr lang="it-IT" sz="1900" kern="0" dirty="0">
              <a:solidFill>
                <a:schemeClr val="bg1">
                  <a:lumMod val="75000"/>
                </a:schemeClr>
              </a:solidFill>
            </a:endParaRPr>
          </a:p>
        </p:txBody>
      </p:sp>
      <p:pic>
        <p:nvPicPr>
          <p:cNvPr id="24" name="Immagine 23">
            <a:extLst>
              <a:ext uri="{FF2B5EF4-FFF2-40B4-BE49-F238E27FC236}">
                <a16:creationId xmlns:a16="http://schemas.microsoft.com/office/drawing/2014/main" xmlns="" id="{329A4F7E-044A-47B3-B87C-C67B99047443}"/>
              </a:ext>
            </a:extLst>
          </p:cNvPr>
          <p:cNvPicPr>
            <a:picLocks noChangeAspect="1"/>
          </p:cNvPicPr>
          <p:nvPr/>
        </p:nvPicPr>
        <p:blipFill rotWithShape="1">
          <a:blip r:embed="rId6">
            <a:extLst>
              <a:ext uri="{28A0092B-C50C-407E-A947-70E740481C1C}">
                <a14:useLocalDpi xmlns:a14="http://schemas.microsoft.com/office/drawing/2010/main" val="0"/>
              </a:ext>
            </a:extLst>
          </a:blip>
          <a:srcRect b="22322"/>
          <a:stretch/>
        </p:blipFill>
        <p:spPr>
          <a:xfrm>
            <a:off x="6625419" y="4328761"/>
            <a:ext cx="5115303" cy="2199190"/>
          </a:xfrm>
          <a:prstGeom prst="rect">
            <a:avLst/>
          </a:prstGeom>
        </p:spPr>
      </p:pic>
    </p:spTree>
    <p:extLst>
      <p:ext uri="{BB962C8B-B14F-4D97-AF65-F5344CB8AC3E}">
        <p14:creationId xmlns:p14="http://schemas.microsoft.com/office/powerpoint/2010/main" val="35097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pH-responsive</a:t>
            </a:r>
            <a:endParaRPr lang="it-IT" sz="1900" kern="0" dirty="0">
              <a:solidFill>
                <a:schemeClr val="bg1">
                  <a:lumMod val="75000"/>
                </a:schemeClr>
              </a:solidFill>
            </a:endParaRPr>
          </a:p>
        </p:txBody>
      </p:sp>
      <p:sp>
        <p:nvSpPr>
          <p:cNvPr id="13" name="CasellaDiTesto 12">
            <a:extLst>
              <a:ext uri="{FF2B5EF4-FFF2-40B4-BE49-F238E27FC236}">
                <a16:creationId xmlns:a16="http://schemas.microsoft.com/office/drawing/2014/main" xmlns="" id="{C672BD80-657F-4E09-A90D-71007C8EAE16}"/>
              </a:ext>
            </a:extLst>
          </p:cNvPr>
          <p:cNvSpPr txBox="1"/>
          <p:nvPr/>
        </p:nvSpPr>
        <p:spPr>
          <a:xfrm>
            <a:off x="243667" y="695170"/>
            <a:ext cx="5322916" cy="2560701"/>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The human body exhibits </a:t>
            </a:r>
            <a:r>
              <a:rPr lang="en-US" sz="1500" dirty="0" err="1"/>
              <a:t>subustantial</a:t>
            </a:r>
            <a:r>
              <a:rPr lang="en-US" sz="1500" dirty="0"/>
              <a:t> pH changes in different body parts when functioning normally. Additionally, some diseases can also cause pH changes in the human body</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15" name="CasellaDiTesto 14">
            <a:extLst>
              <a:ext uri="{FF2B5EF4-FFF2-40B4-BE49-F238E27FC236}">
                <a16:creationId xmlns:a16="http://schemas.microsoft.com/office/drawing/2014/main" xmlns="" id="{E629B639-4587-44C5-84A8-3E89229C81DD}"/>
              </a:ext>
            </a:extLst>
          </p:cNvPr>
          <p:cNvSpPr txBox="1"/>
          <p:nvPr/>
        </p:nvSpPr>
        <p:spPr>
          <a:xfrm>
            <a:off x="6217201" y="709684"/>
            <a:ext cx="3283060" cy="4745915"/>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en-US" sz="1500" dirty="0"/>
              <a:t>Similar to macromolecules, a polymer network contains ionizable groups that can donate or accept protons in response to </a:t>
            </a:r>
            <a:r>
              <a:rPr lang="en-US" sz="1500" dirty="0" err="1"/>
              <a:t>pH.</a:t>
            </a:r>
            <a:r>
              <a:rPr lang="en-US" sz="1500" dirty="0"/>
              <a:t> In aqueous solutions they are polyelectrolytes</a:t>
            </a:r>
          </a:p>
          <a:p>
            <a:pPr marL="285750" indent="-285750" algn="just">
              <a:buFontTx/>
              <a:buChar char="-"/>
            </a:pPr>
            <a:endParaRPr lang="en-US" sz="1500" dirty="0"/>
          </a:p>
          <a:p>
            <a:pPr marL="285750" indent="-285750" algn="just">
              <a:buFontTx/>
              <a:buChar char="-"/>
            </a:pPr>
            <a:endParaRPr lang="en-US"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11" name="Immagine 10">
            <a:extLst>
              <a:ext uri="{FF2B5EF4-FFF2-40B4-BE49-F238E27FC236}">
                <a16:creationId xmlns:a16="http://schemas.microsoft.com/office/drawing/2014/main" xmlns="" id="{B5BDC9C6-A172-4343-ABBF-A5FD147BE4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35" r="7237" b="5185"/>
          <a:stretch/>
        </p:blipFill>
        <p:spPr>
          <a:xfrm>
            <a:off x="1019257" y="2440209"/>
            <a:ext cx="3905428" cy="3722621"/>
          </a:xfrm>
          <a:prstGeom prst="rect">
            <a:avLst/>
          </a:prstGeom>
        </p:spPr>
      </p:pic>
      <p:sp>
        <p:nvSpPr>
          <p:cNvPr id="19" name="CasellaDiTesto 18">
            <a:extLst>
              <a:ext uri="{FF2B5EF4-FFF2-40B4-BE49-F238E27FC236}">
                <a16:creationId xmlns:a16="http://schemas.microsoft.com/office/drawing/2014/main" xmlns="" id="{769E8395-2AAC-4328-A19A-1B3C6FCB3059}"/>
              </a:ext>
            </a:extLst>
          </p:cNvPr>
          <p:cNvSpPr txBox="1"/>
          <p:nvPr/>
        </p:nvSpPr>
        <p:spPr>
          <a:xfrm>
            <a:off x="1315038" y="6164650"/>
            <a:ext cx="3180174" cy="228600"/>
          </a:xfrm>
          <a:prstGeom prst="rect">
            <a:avLst/>
          </a:prstGeom>
          <a:noFill/>
        </p:spPr>
        <p:txBody>
          <a:bodyPr wrap="square" rtlCol="0">
            <a:spAutoFit/>
          </a:bodyPr>
          <a:lstStyle/>
          <a:p>
            <a:r>
              <a:rPr lang="it-IT" sz="900" dirty="0"/>
              <a:t>pH </a:t>
            </a:r>
            <a:r>
              <a:rPr lang="it-IT" sz="900" dirty="0" err="1"/>
              <a:t>values</a:t>
            </a:r>
            <a:r>
              <a:rPr lang="it-IT" sz="900" dirty="0"/>
              <a:t> in </a:t>
            </a:r>
            <a:r>
              <a:rPr lang="it-IT" sz="900" dirty="0" err="1"/>
              <a:t>several</a:t>
            </a:r>
            <a:r>
              <a:rPr lang="it-IT" sz="900" dirty="0"/>
              <a:t> </a:t>
            </a:r>
            <a:r>
              <a:rPr lang="it-IT" sz="900" dirty="0" err="1"/>
              <a:t>healthy</a:t>
            </a:r>
            <a:r>
              <a:rPr lang="it-IT" sz="900" dirty="0"/>
              <a:t> </a:t>
            </a:r>
            <a:r>
              <a:rPr lang="it-IT" sz="900" dirty="0" err="1"/>
              <a:t>tissues</a:t>
            </a:r>
            <a:r>
              <a:rPr lang="it-IT" sz="900" dirty="0"/>
              <a:t> and </a:t>
            </a:r>
            <a:r>
              <a:rPr lang="it-IT" sz="900" dirty="0" err="1"/>
              <a:t>cell</a:t>
            </a:r>
            <a:r>
              <a:rPr lang="it-IT" sz="900" dirty="0"/>
              <a:t> </a:t>
            </a:r>
            <a:r>
              <a:rPr lang="it-IT" sz="900" dirty="0" err="1"/>
              <a:t>compartments</a:t>
            </a:r>
            <a:endParaRPr lang="it-IT" sz="900" dirty="0"/>
          </a:p>
        </p:txBody>
      </p:sp>
      <p:pic>
        <p:nvPicPr>
          <p:cNvPr id="8" name="Immagine 7" descr="Immagine che contiene testo, mappa&#10;&#10;Descrizione generata automaticamente">
            <a:extLst>
              <a:ext uri="{FF2B5EF4-FFF2-40B4-BE49-F238E27FC236}">
                <a16:creationId xmlns:a16="http://schemas.microsoft.com/office/drawing/2014/main" xmlns="" id="{508AE779-3E47-464B-9110-ADDE87DFFE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73" b="10656"/>
          <a:stretch/>
        </p:blipFill>
        <p:spPr>
          <a:xfrm>
            <a:off x="9500261" y="1369107"/>
            <a:ext cx="2628239" cy="1315737"/>
          </a:xfrm>
          <a:prstGeom prst="rect">
            <a:avLst/>
          </a:prstGeom>
        </p:spPr>
      </p:pic>
      <p:sp>
        <p:nvSpPr>
          <p:cNvPr id="9" name="CasellaDiTesto 8">
            <a:extLst>
              <a:ext uri="{FF2B5EF4-FFF2-40B4-BE49-F238E27FC236}">
                <a16:creationId xmlns:a16="http://schemas.microsoft.com/office/drawing/2014/main" xmlns="" id="{B729378C-7DB3-4185-8D97-A16EB474A073}"/>
              </a:ext>
            </a:extLst>
          </p:cNvPr>
          <p:cNvSpPr txBox="1"/>
          <p:nvPr/>
        </p:nvSpPr>
        <p:spPr>
          <a:xfrm>
            <a:off x="6217201" y="2737009"/>
            <a:ext cx="5731132" cy="3125471"/>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just"/>
            <a:endParaRPr lang="en-US" sz="1500" dirty="0"/>
          </a:p>
          <a:p>
            <a:pPr marL="285750" indent="-285750" algn="just">
              <a:buFontTx/>
              <a:buChar char="-"/>
            </a:pPr>
            <a:r>
              <a:rPr lang="en-US" sz="1500" dirty="0"/>
              <a:t>Two classes of pH responsive hydrogels</a:t>
            </a: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grpSp>
        <p:nvGrpSpPr>
          <p:cNvPr id="5" name="Gruppo 4">
            <a:extLst>
              <a:ext uri="{FF2B5EF4-FFF2-40B4-BE49-F238E27FC236}">
                <a16:creationId xmlns:a16="http://schemas.microsoft.com/office/drawing/2014/main" xmlns="" id="{CD2C60B0-9ABB-4C21-8DED-9FC4F4ED8EDA}"/>
              </a:ext>
            </a:extLst>
          </p:cNvPr>
          <p:cNvGrpSpPr/>
          <p:nvPr/>
        </p:nvGrpSpPr>
        <p:grpSpPr>
          <a:xfrm>
            <a:off x="6096000" y="3784601"/>
            <a:ext cx="6045200" cy="2558738"/>
            <a:chOff x="6096000" y="3784601"/>
            <a:chExt cx="6045200" cy="2558738"/>
          </a:xfrm>
        </p:grpSpPr>
        <p:pic>
          <p:nvPicPr>
            <p:cNvPr id="10" name="Immagine 9" descr="Immagine che contiene testo, mappa, screenshot&#10;&#10;Descrizione generata automaticamente">
              <a:extLst>
                <a:ext uri="{FF2B5EF4-FFF2-40B4-BE49-F238E27FC236}">
                  <a16:creationId xmlns:a16="http://schemas.microsoft.com/office/drawing/2014/main" xmlns="" id="{9F5EA478-AAA4-4C5A-B689-A0D5162DB5B0}"/>
                </a:ext>
              </a:extLst>
            </p:cNvPr>
            <p:cNvPicPr>
              <a:picLocks noChangeAspect="1"/>
            </p:cNvPicPr>
            <p:nvPr/>
          </p:nvPicPr>
          <p:blipFill rotWithShape="1">
            <a:blip r:embed="rId5">
              <a:extLst>
                <a:ext uri="{28A0092B-C50C-407E-A947-70E740481C1C}">
                  <a14:useLocalDpi xmlns:a14="http://schemas.microsoft.com/office/drawing/2010/main" val="0"/>
                </a:ext>
              </a:extLst>
            </a:blip>
            <a:srcRect b="55616"/>
            <a:stretch/>
          </p:blipFill>
          <p:spPr>
            <a:xfrm>
              <a:off x="6096000" y="3784601"/>
              <a:ext cx="3383944" cy="2387569"/>
            </a:xfrm>
            <a:prstGeom prst="rect">
              <a:avLst/>
            </a:prstGeom>
          </p:spPr>
        </p:pic>
        <p:pic>
          <p:nvPicPr>
            <p:cNvPr id="14" name="Immagine 13" descr="Immagine che contiene testo, mappa, screenshot&#10;&#10;Descrizione generata automaticamente">
              <a:extLst>
                <a:ext uri="{FF2B5EF4-FFF2-40B4-BE49-F238E27FC236}">
                  <a16:creationId xmlns:a16="http://schemas.microsoft.com/office/drawing/2014/main" xmlns="" id="{452A5463-3673-466F-ADB1-6608091A1652}"/>
                </a:ext>
              </a:extLst>
            </p:cNvPr>
            <p:cNvPicPr>
              <a:picLocks noChangeAspect="1"/>
            </p:cNvPicPr>
            <p:nvPr/>
          </p:nvPicPr>
          <p:blipFill rotWithShape="1">
            <a:blip r:embed="rId5">
              <a:extLst>
                <a:ext uri="{28A0092B-C50C-407E-A947-70E740481C1C}">
                  <a14:useLocalDpi xmlns:a14="http://schemas.microsoft.com/office/drawing/2010/main" val="0"/>
                </a:ext>
              </a:extLst>
            </a:blip>
            <a:srcRect t="43178" b="2656"/>
            <a:stretch/>
          </p:blipFill>
          <p:spPr>
            <a:xfrm>
              <a:off x="9399439" y="3982451"/>
              <a:ext cx="2741761" cy="2360888"/>
            </a:xfrm>
            <a:prstGeom prst="rect">
              <a:avLst/>
            </a:prstGeom>
          </p:spPr>
        </p:pic>
      </p:grpSp>
    </p:spTree>
    <p:extLst>
      <p:ext uri="{BB962C8B-B14F-4D97-AF65-F5344CB8AC3E}">
        <p14:creationId xmlns:p14="http://schemas.microsoft.com/office/powerpoint/2010/main" val="19075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pH-responsive</a:t>
            </a:r>
            <a:endParaRPr lang="it-IT" sz="1900" kern="0" dirty="0">
              <a:solidFill>
                <a:schemeClr val="bg1">
                  <a:lumMod val="75000"/>
                </a:schemeClr>
              </a:solidFill>
            </a:endParaRPr>
          </a:p>
        </p:txBody>
      </p:sp>
      <p:sp>
        <p:nvSpPr>
          <p:cNvPr id="15" name="CasellaDiTesto 14">
            <a:extLst>
              <a:ext uri="{FF2B5EF4-FFF2-40B4-BE49-F238E27FC236}">
                <a16:creationId xmlns:a16="http://schemas.microsoft.com/office/drawing/2014/main" xmlns="" id="{E629B639-4587-44C5-84A8-3E89229C81DD}"/>
              </a:ext>
            </a:extLst>
          </p:cNvPr>
          <p:cNvSpPr txBox="1"/>
          <p:nvPr/>
        </p:nvSpPr>
        <p:spPr>
          <a:xfrm>
            <a:off x="6217200" y="709684"/>
            <a:ext cx="5731133" cy="336092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en-US" sz="1500" dirty="0"/>
              <a:t>pH-responsive behavior can also be found among natural polymers such as alginate, albumin, chitosan, pectin and gelatin</a:t>
            </a:r>
          </a:p>
          <a:p>
            <a:pPr marL="285750" indent="-285750" algn="just">
              <a:buFontTx/>
              <a:buChar char="-"/>
            </a:pPr>
            <a:endParaRPr lang="en-US" sz="1500" dirty="0"/>
          </a:p>
          <a:p>
            <a:pPr marL="285750" indent="-285750" algn="just">
              <a:buFontTx/>
              <a:buChar char="-"/>
            </a:pPr>
            <a:endParaRPr lang="en-US" sz="1500" dirty="0"/>
          </a:p>
          <a:p>
            <a:pPr marL="285750" indent="-285750" algn="just">
              <a:buFontTx/>
              <a:buChar char="-"/>
            </a:pPr>
            <a:r>
              <a:rPr lang="en-US" sz="1500" dirty="0"/>
              <a:t>Chitosan and alginate are representative natural polyacid and </a:t>
            </a:r>
            <a:r>
              <a:rPr lang="en-US" sz="1500" dirty="0" err="1"/>
              <a:t>polybasepolysaccharides</a:t>
            </a:r>
            <a:r>
              <a:rPr lang="en-US" sz="1500" dirty="0"/>
              <a:t>, that suffer physical cross-linking through hydrophobic or charge interactions</a:t>
            </a:r>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10" name="Immagine 9" descr="Immagine che contiene screenshot, testo&#10;&#10;Descrizione generata automaticamente">
            <a:extLst>
              <a:ext uri="{FF2B5EF4-FFF2-40B4-BE49-F238E27FC236}">
                <a16:creationId xmlns:a16="http://schemas.microsoft.com/office/drawing/2014/main" xmlns="" id="{92B052E1-D4CA-414C-AD2E-15DF3A5CA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20" y="1250854"/>
            <a:ext cx="5090610" cy="2444343"/>
          </a:xfrm>
          <a:prstGeom prst="rect">
            <a:avLst/>
          </a:prstGeom>
        </p:spPr>
      </p:pic>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pic>
        <p:nvPicPr>
          <p:cNvPr id="5" name="Immagine 4" descr="Immagine che contiene testo&#10;&#10;Descrizione generata automaticamente">
            <a:extLst>
              <a:ext uri="{FF2B5EF4-FFF2-40B4-BE49-F238E27FC236}">
                <a16:creationId xmlns:a16="http://schemas.microsoft.com/office/drawing/2014/main" xmlns="" id="{DE129ED3-04AE-4C12-914D-BCCDC56C7B11}"/>
              </a:ext>
            </a:extLst>
          </p:cNvPr>
          <p:cNvPicPr>
            <a:picLocks noChangeAspect="1"/>
          </p:cNvPicPr>
          <p:nvPr/>
        </p:nvPicPr>
        <p:blipFill rotWithShape="1">
          <a:blip r:embed="rId4">
            <a:extLst>
              <a:ext uri="{28A0092B-C50C-407E-A947-70E740481C1C}">
                <a14:useLocalDpi xmlns:a14="http://schemas.microsoft.com/office/drawing/2010/main" val="0"/>
              </a:ext>
            </a:extLst>
          </a:blip>
          <a:srcRect l="2388" t="3318" r="4567" b="3719"/>
          <a:stretch/>
        </p:blipFill>
        <p:spPr>
          <a:xfrm>
            <a:off x="843735" y="3698676"/>
            <a:ext cx="4122780" cy="2499363"/>
          </a:xfrm>
          <a:prstGeom prst="rect">
            <a:avLst/>
          </a:prstGeom>
        </p:spPr>
      </p:pic>
      <p:sp>
        <p:nvSpPr>
          <p:cNvPr id="12" name="CasellaDiTesto 11">
            <a:extLst>
              <a:ext uri="{FF2B5EF4-FFF2-40B4-BE49-F238E27FC236}">
                <a16:creationId xmlns:a16="http://schemas.microsoft.com/office/drawing/2014/main" xmlns="" id="{49446BE6-E5BC-4241-8EEE-CFF2BCF8F0C1}"/>
              </a:ext>
            </a:extLst>
          </p:cNvPr>
          <p:cNvSpPr txBox="1"/>
          <p:nvPr/>
        </p:nvSpPr>
        <p:spPr>
          <a:xfrm>
            <a:off x="652420" y="6231960"/>
            <a:ext cx="4808580" cy="369332"/>
          </a:xfrm>
          <a:prstGeom prst="rect">
            <a:avLst/>
          </a:prstGeom>
          <a:noFill/>
        </p:spPr>
        <p:txBody>
          <a:bodyPr wrap="square" rtlCol="0">
            <a:spAutoFit/>
          </a:bodyPr>
          <a:lstStyle/>
          <a:p>
            <a:r>
              <a:rPr lang="it-IT" sz="900" dirty="0" err="1"/>
              <a:t>Explanation</a:t>
            </a:r>
            <a:r>
              <a:rPr lang="it-IT" sz="900" dirty="0"/>
              <a:t> of pH-</a:t>
            </a:r>
            <a:r>
              <a:rPr lang="it-IT" sz="900" dirty="0" err="1"/>
              <a:t>dependent</a:t>
            </a:r>
            <a:r>
              <a:rPr lang="it-IT" sz="900" dirty="0"/>
              <a:t> water </a:t>
            </a:r>
            <a:r>
              <a:rPr lang="it-IT" sz="900" dirty="0" err="1"/>
              <a:t>permeation</a:t>
            </a:r>
            <a:r>
              <a:rPr lang="it-IT" sz="900" dirty="0"/>
              <a:t> </a:t>
            </a:r>
            <a:r>
              <a:rPr lang="it-IT" sz="900" dirty="0" err="1"/>
              <a:t>through</a:t>
            </a:r>
            <a:r>
              <a:rPr lang="it-IT" sz="900" dirty="0"/>
              <a:t> (a) a </a:t>
            </a:r>
            <a:r>
              <a:rPr lang="it-IT" sz="900" dirty="0" err="1"/>
              <a:t>porous</a:t>
            </a:r>
            <a:r>
              <a:rPr lang="it-IT" sz="900" dirty="0"/>
              <a:t> membrane and (b) a dense membrane</a:t>
            </a:r>
          </a:p>
        </p:txBody>
      </p:sp>
      <p:pic>
        <p:nvPicPr>
          <p:cNvPr id="7" name="Immagine 6">
            <a:extLst>
              <a:ext uri="{FF2B5EF4-FFF2-40B4-BE49-F238E27FC236}">
                <a16:creationId xmlns:a16="http://schemas.microsoft.com/office/drawing/2014/main" xmlns="" id="{EC5885AB-814C-463E-BA24-7ED3F15976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8668" y="3695197"/>
            <a:ext cx="2171755" cy="748237"/>
          </a:xfrm>
          <a:prstGeom prst="rect">
            <a:avLst/>
          </a:prstGeom>
        </p:spPr>
      </p:pic>
      <p:pic>
        <p:nvPicPr>
          <p:cNvPr id="14" name="Immagine 13">
            <a:extLst>
              <a:ext uri="{FF2B5EF4-FFF2-40B4-BE49-F238E27FC236}">
                <a16:creationId xmlns:a16="http://schemas.microsoft.com/office/drawing/2014/main" xmlns="" id="{0D3B55DA-3C51-41F3-9198-825DF2C9AE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8668" y="5255610"/>
            <a:ext cx="2754012" cy="763808"/>
          </a:xfrm>
          <a:prstGeom prst="rect">
            <a:avLst/>
          </a:prstGeom>
        </p:spPr>
      </p:pic>
      <p:pic>
        <p:nvPicPr>
          <p:cNvPr id="17" name="Immagine 16" descr="Immagine che contiene testo&#10;&#10;Descrizione generata automaticamente">
            <a:extLst>
              <a:ext uri="{FF2B5EF4-FFF2-40B4-BE49-F238E27FC236}">
                <a16:creationId xmlns:a16="http://schemas.microsoft.com/office/drawing/2014/main" xmlns="" id="{8618931C-D001-4B9D-9562-ABB0CD2E10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0815" y="3853195"/>
            <a:ext cx="1728958" cy="2378765"/>
          </a:xfrm>
          <a:prstGeom prst="rect">
            <a:avLst/>
          </a:prstGeom>
        </p:spPr>
      </p:pic>
      <p:sp>
        <p:nvSpPr>
          <p:cNvPr id="19" name="CasellaDiTesto 18">
            <a:extLst>
              <a:ext uri="{FF2B5EF4-FFF2-40B4-BE49-F238E27FC236}">
                <a16:creationId xmlns:a16="http://schemas.microsoft.com/office/drawing/2014/main" xmlns="" id="{549F7146-FE0C-457F-877B-12F4A5A4599C}"/>
              </a:ext>
            </a:extLst>
          </p:cNvPr>
          <p:cNvSpPr txBox="1"/>
          <p:nvPr/>
        </p:nvSpPr>
        <p:spPr>
          <a:xfrm>
            <a:off x="7081430" y="4463160"/>
            <a:ext cx="839015" cy="230832"/>
          </a:xfrm>
          <a:prstGeom prst="rect">
            <a:avLst/>
          </a:prstGeom>
          <a:noFill/>
        </p:spPr>
        <p:txBody>
          <a:bodyPr wrap="square" rtlCol="0">
            <a:spAutoFit/>
          </a:bodyPr>
          <a:lstStyle/>
          <a:p>
            <a:r>
              <a:rPr lang="it-IT" sz="900" dirty="0"/>
              <a:t>Alginate</a:t>
            </a:r>
          </a:p>
        </p:txBody>
      </p:sp>
      <p:sp>
        <p:nvSpPr>
          <p:cNvPr id="20" name="CasellaDiTesto 19">
            <a:extLst>
              <a:ext uri="{FF2B5EF4-FFF2-40B4-BE49-F238E27FC236}">
                <a16:creationId xmlns:a16="http://schemas.microsoft.com/office/drawing/2014/main" xmlns="" id="{F685E24E-8D84-4AC3-9851-C8EC6EA88B7E}"/>
              </a:ext>
            </a:extLst>
          </p:cNvPr>
          <p:cNvSpPr txBox="1"/>
          <p:nvPr/>
        </p:nvSpPr>
        <p:spPr>
          <a:xfrm>
            <a:off x="7025037" y="6032900"/>
            <a:ext cx="839015" cy="230832"/>
          </a:xfrm>
          <a:prstGeom prst="rect">
            <a:avLst/>
          </a:prstGeom>
          <a:noFill/>
        </p:spPr>
        <p:txBody>
          <a:bodyPr wrap="square" rtlCol="0">
            <a:spAutoFit/>
          </a:bodyPr>
          <a:lstStyle/>
          <a:p>
            <a:r>
              <a:rPr lang="it-IT" sz="900" dirty="0" err="1"/>
              <a:t>Chitosan</a:t>
            </a:r>
            <a:endParaRPr lang="it-IT" sz="900" dirty="0"/>
          </a:p>
        </p:txBody>
      </p:sp>
      <p:sp>
        <p:nvSpPr>
          <p:cNvPr id="21" name="CasellaDiTesto 20">
            <a:extLst>
              <a:ext uri="{FF2B5EF4-FFF2-40B4-BE49-F238E27FC236}">
                <a16:creationId xmlns:a16="http://schemas.microsoft.com/office/drawing/2014/main" xmlns="" id="{2777CA70-4F3D-433D-852A-B29C529358E9}"/>
              </a:ext>
            </a:extLst>
          </p:cNvPr>
          <p:cNvSpPr txBox="1"/>
          <p:nvPr/>
        </p:nvSpPr>
        <p:spPr>
          <a:xfrm>
            <a:off x="9575800" y="6301210"/>
            <a:ext cx="1728957" cy="230832"/>
          </a:xfrm>
          <a:prstGeom prst="rect">
            <a:avLst/>
          </a:prstGeom>
          <a:noFill/>
        </p:spPr>
        <p:txBody>
          <a:bodyPr wrap="square" rtlCol="0">
            <a:spAutoFit/>
          </a:bodyPr>
          <a:lstStyle/>
          <a:p>
            <a:r>
              <a:rPr lang="it-IT" sz="900" dirty="0"/>
              <a:t>Crystal </a:t>
            </a:r>
            <a:r>
              <a:rPr lang="it-IT" sz="900" dirty="0" err="1"/>
              <a:t>structure</a:t>
            </a:r>
            <a:r>
              <a:rPr lang="it-IT" sz="900" dirty="0"/>
              <a:t> of </a:t>
            </a:r>
            <a:r>
              <a:rPr lang="it-IT" sz="900" dirty="0" err="1"/>
              <a:t>Chitosan</a:t>
            </a:r>
            <a:endParaRPr lang="it-IT" sz="900" dirty="0"/>
          </a:p>
        </p:txBody>
      </p:sp>
      <p:pic>
        <p:nvPicPr>
          <p:cNvPr id="22" name="Immagine 21" descr="Immagine che contiene testo, mappa&#10;&#10;Descrizione generata automaticamente">
            <a:extLst>
              <a:ext uri="{FF2B5EF4-FFF2-40B4-BE49-F238E27FC236}">
                <a16:creationId xmlns:a16="http://schemas.microsoft.com/office/drawing/2014/main" xmlns="" id="{C90E7915-793B-4BF2-94D2-67819A3A1B6A}"/>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08494" y="3313584"/>
            <a:ext cx="2463567" cy="2987626"/>
          </a:xfrm>
          <a:prstGeom prst="rect">
            <a:avLst/>
          </a:prstGeom>
        </p:spPr>
      </p:pic>
    </p:spTree>
    <p:extLst>
      <p:ext uri="{BB962C8B-B14F-4D97-AF65-F5344CB8AC3E}">
        <p14:creationId xmlns:p14="http://schemas.microsoft.com/office/powerpoint/2010/main" val="21131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Salt- or </a:t>
            </a:r>
            <a:r>
              <a:rPr lang="it-IT" sz="1900" kern="0" dirty="0" err="1">
                <a:solidFill>
                  <a:schemeClr val="bg1">
                    <a:lumMod val="65000"/>
                  </a:schemeClr>
                </a:solidFill>
              </a:rPr>
              <a:t>ionic</a:t>
            </a:r>
            <a:r>
              <a:rPr lang="it-IT" sz="1900" kern="0" dirty="0">
                <a:solidFill>
                  <a:schemeClr val="bg1">
                    <a:lumMod val="65000"/>
                  </a:schemeClr>
                </a:solidFill>
              </a:rPr>
              <a:t> </a:t>
            </a:r>
            <a:r>
              <a:rPr lang="it-IT" sz="1900" kern="0" dirty="0" err="1">
                <a:solidFill>
                  <a:schemeClr val="bg1">
                    <a:lumMod val="65000"/>
                  </a:schemeClr>
                </a:solidFill>
              </a:rPr>
              <a:t>strenght</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25402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Important feature of hydrogels, considered that some biological processes such as nerve excitation, muscle contraction and cell locomotion involve ionic strength modification </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Generally, the mechanism of the ionic strength-responsive polymers is that the added salt will reduce the electrostatic interactions between copolymers or between polymers and other molecules </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Some weak PAAs and MAAs show an increased degree of ionization upon addition of lithium methoxide salt</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Hydrogels composed PNIPAM exhibit LCST; its behavior showed also a sharp volume phase transition depending on the NaCl concentration </a:t>
            </a:r>
          </a:p>
          <a:p>
            <a:pPr marL="342900" indent="-342900">
              <a:buFontTx/>
              <a:buChar char="-"/>
            </a:pP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3822585"/>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a:t>A PNIPAM </a:t>
            </a:r>
            <a:r>
              <a:rPr lang="it-IT" sz="1500" dirty="0" err="1"/>
              <a:t>hydrogel</a:t>
            </a:r>
            <a:r>
              <a:rPr lang="it-IT" sz="1500" dirty="0"/>
              <a:t> with </a:t>
            </a:r>
            <a:r>
              <a:rPr lang="it-IT" sz="1500" dirty="0" err="1"/>
              <a:t>specific</a:t>
            </a:r>
            <a:r>
              <a:rPr lang="it-IT" sz="1500" dirty="0"/>
              <a:t> </a:t>
            </a:r>
            <a:r>
              <a:rPr lang="it-IT" sz="1500" dirty="0" err="1"/>
              <a:t>sensitivity</a:t>
            </a:r>
            <a:r>
              <a:rPr lang="it-IT" sz="1500" dirty="0"/>
              <a:t> </a:t>
            </a:r>
            <a:r>
              <a:rPr lang="it-IT" sz="1500" dirty="0" err="1"/>
              <a:t>was</a:t>
            </a:r>
            <a:r>
              <a:rPr lang="it-IT" sz="1500" dirty="0"/>
              <a:t> </a:t>
            </a:r>
            <a:r>
              <a:rPr lang="it-IT" sz="1500" dirty="0" err="1"/>
              <a:t>synthetized</a:t>
            </a:r>
            <a:r>
              <a:rPr lang="it-IT" sz="1500" dirty="0"/>
              <a:t> by </a:t>
            </a:r>
            <a:r>
              <a:rPr lang="it-IT" sz="1500" dirty="0" err="1"/>
              <a:t>introducing</a:t>
            </a:r>
            <a:r>
              <a:rPr lang="it-IT" sz="1500" dirty="0"/>
              <a:t> di-benzo-18-crown-6 </a:t>
            </a:r>
            <a:r>
              <a:rPr lang="it-IT" sz="1500" dirty="0" err="1"/>
              <a:t>comonomers</a:t>
            </a:r>
            <a:r>
              <a:rPr lang="it-IT" sz="1500" dirty="0"/>
              <a:t> </a:t>
            </a:r>
            <a:r>
              <a:rPr lang="it-IT" sz="1500" dirty="0" err="1"/>
              <a:t>into</a:t>
            </a:r>
            <a:r>
              <a:rPr lang="it-IT" sz="1500" dirty="0"/>
              <a:t> the network</a:t>
            </a:r>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18" name="Immagine 17" descr="Immagine che contiene testo&#10;&#10;Descrizione generata automaticamente">
            <a:extLst>
              <a:ext uri="{FF2B5EF4-FFF2-40B4-BE49-F238E27FC236}">
                <a16:creationId xmlns:a16="http://schemas.microsoft.com/office/drawing/2014/main" xmlns="" id="{2E14E2BA-0058-4038-A15E-1B38CAA21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536" y="2620976"/>
            <a:ext cx="2806459" cy="2969685"/>
          </a:xfrm>
          <a:prstGeom prst="rect">
            <a:avLst/>
          </a:prstGeom>
        </p:spPr>
      </p:pic>
      <p:pic>
        <p:nvPicPr>
          <p:cNvPr id="11" name="Immagine 10" descr="Immagine che contiene testo, mappa&#10;&#10;Descrizione generata automaticamente">
            <a:extLst>
              <a:ext uri="{FF2B5EF4-FFF2-40B4-BE49-F238E27FC236}">
                <a16:creationId xmlns:a16="http://schemas.microsoft.com/office/drawing/2014/main" xmlns="" id="{12284B5D-D6AA-4855-938E-BD29564F4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1263" y="2532403"/>
            <a:ext cx="5309764" cy="3434965"/>
          </a:xfrm>
          <a:prstGeom prst="rect">
            <a:avLst/>
          </a:prstGeom>
        </p:spPr>
      </p:pic>
    </p:spTree>
    <p:extLst>
      <p:ext uri="{BB962C8B-B14F-4D97-AF65-F5344CB8AC3E}">
        <p14:creationId xmlns:p14="http://schemas.microsoft.com/office/powerpoint/2010/main" val="34184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Bio</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48485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Changes might occur in response to increased concentration of specific biomolecule availability</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Antibodies, T cells and enzymes are important biomolecules which can be used as important signals for disease diagnosis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Many research groups have focused in the development of smart self-regulated biomaterial systems, useful for drug delivery as well as for diagnosis, cell cultures, biosensors or matrices for tissue engineering and regenerative medicine</a:t>
            </a:r>
          </a:p>
          <a:p>
            <a:pPr marL="342900" indent="-342900">
              <a:buFontTx/>
              <a:buChar char="-"/>
            </a:pPr>
            <a:endParaRPr lang="en-US" sz="1500" dirty="0"/>
          </a:p>
          <a:p>
            <a:pPr marL="342900" indent="-342900">
              <a:buFontTx/>
              <a:buChar char="-"/>
            </a:pPr>
            <a:endParaRPr lang="en-US" sz="1500" dirty="0"/>
          </a:p>
          <a:p>
            <a:pPr marL="342900" indent="-342900">
              <a:buFontTx/>
              <a:buChar char="-"/>
            </a:pPr>
            <a:r>
              <a:rPr lang="it-IT" sz="1500" dirty="0"/>
              <a:t>Three </a:t>
            </a:r>
            <a:r>
              <a:rPr lang="it-IT" sz="1500" dirty="0" err="1"/>
              <a:t>types</a:t>
            </a:r>
            <a:r>
              <a:rPr lang="it-IT" sz="1500" dirty="0"/>
              <a:t> of </a:t>
            </a:r>
            <a:r>
              <a:rPr lang="it-IT" sz="1500" dirty="0" err="1"/>
              <a:t>responsiveness</a:t>
            </a:r>
            <a:endParaRPr lang="it-IT" sz="1500" dirty="0"/>
          </a:p>
          <a:p>
            <a:pPr marL="342900" indent="-342900">
              <a:buFontTx/>
              <a:buChar char="-"/>
            </a:pPr>
            <a:endParaRPr lang="it-IT" sz="1500" dirty="0"/>
          </a:p>
          <a:p>
            <a:pPr marL="742950" lvl="1" indent="-285750">
              <a:buFont typeface="Arial" panose="020B0604020202020204" pitchFamily="34" charset="0"/>
              <a:buChar char="•"/>
            </a:pPr>
            <a:r>
              <a:rPr lang="it-IT" sz="1500" dirty="0" err="1"/>
              <a:t>Glucose</a:t>
            </a:r>
            <a:endParaRPr lang="it-IT" sz="1500" dirty="0"/>
          </a:p>
          <a:p>
            <a:pPr marL="742950" lvl="1" indent="-285750">
              <a:buFont typeface="Arial" panose="020B0604020202020204" pitchFamily="34" charset="0"/>
              <a:buChar char="•"/>
            </a:pPr>
            <a:r>
              <a:rPr lang="it-IT" sz="1500" dirty="0" err="1"/>
              <a:t>Enzyme</a:t>
            </a:r>
            <a:endParaRPr lang="it-IT" sz="1500" dirty="0"/>
          </a:p>
          <a:p>
            <a:pPr marL="742950" lvl="1" indent="-285750">
              <a:buFont typeface="Arial" panose="020B0604020202020204" pitchFamily="34" charset="0"/>
              <a:buChar char="•"/>
            </a:pPr>
            <a:r>
              <a:rPr lang="it-IT" sz="1500" dirty="0" err="1"/>
              <a:t>Antigen</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Glucose-repsonsive</a:t>
            </a:r>
            <a:r>
              <a:rPr lang="it-IT" sz="1500" dirty="0"/>
              <a:t> are </a:t>
            </a:r>
            <a:r>
              <a:rPr lang="it-IT" sz="1500" dirty="0" err="1"/>
              <a:t>widely</a:t>
            </a:r>
            <a:r>
              <a:rPr lang="it-IT" sz="1500" dirty="0"/>
              <a:t> </a:t>
            </a:r>
            <a:r>
              <a:rPr lang="it-IT" sz="1500" dirty="0" err="1"/>
              <a:t>used</a:t>
            </a:r>
            <a:r>
              <a:rPr lang="it-IT" sz="1500" dirty="0"/>
              <a:t> in </a:t>
            </a:r>
            <a:r>
              <a:rPr lang="it-IT" sz="1500" dirty="0" err="1"/>
              <a:t>diabetes</a:t>
            </a:r>
            <a:r>
              <a:rPr lang="it-IT" sz="1500" dirty="0"/>
              <a:t> treatment with </a:t>
            </a:r>
            <a:r>
              <a:rPr lang="it-IT" sz="1500" dirty="0" err="1"/>
              <a:t>different</a:t>
            </a:r>
            <a:r>
              <a:rPr lang="it-IT" sz="1500" dirty="0"/>
              <a:t> strategies for </a:t>
            </a:r>
            <a:r>
              <a:rPr lang="it-IT" sz="1500" dirty="0" err="1"/>
              <a:t>insulin</a:t>
            </a:r>
            <a:r>
              <a:rPr lang="it-IT" sz="1500" dirty="0"/>
              <a:t> self-</a:t>
            </a:r>
            <a:r>
              <a:rPr lang="it-IT" sz="1500" dirty="0" err="1"/>
              <a:t>regulation</a:t>
            </a:r>
            <a:endParaRPr lang="it-IT" sz="1500" dirty="0"/>
          </a:p>
          <a:p>
            <a:pPr marL="285750" indent="-285750" algn="just">
              <a:buFontTx/>
              <a:buChar char="-"/>
            </a:pPr>
            <a:endParaRPr lang="it-IT" sz="1500" dirty="0"/>
          </a:p>
          <a:p>
            <a:pPr marL="742950" lvl="1" indent="-285750" algn="just">
              <a:buFont typeface="Arial" panose="020B0604020202020204" pitchFamily="34" charset="0"/>
              <a:buChar char="•"/>
            </a:pPr>
            <a:r>
              <a:rPr lang="it-IT" sz="1500" dirty="0" err="1"/>
              <a:t>Glucose</a:t>
            </a:r>
            <a:r>
              <a:rPr lang="it-IT" sz="1500" dirty="0"/>
              <a:t> </a:t>
            </a:r>
            <a:r>
              <a:rPr lang="it-IT" sz="1500" dirty="0" err="1"/>
              <a:t>oxidase</a:t>
            </a:r>
            <a:r>
              <a:rPr lang="it-IT" sz="1500" dirty="0"/>
              <a:t> (GOX)</a:t>
            </a:r>
          </a:p>
          <a:p>
            <a:pPr marL="742950" lvl="1" indent="-285750" algn="just">
              <a:buFont typeface="Arial" panose="020B0604020202020204" pitchFamily="34" charset="0"/>
              <a:buChar char="•"/>
            </a:pPr>
            <a:r>
              <a:rPr lang="it-IT" sz="1500" dirty="0" err="1"/>
              <a:t>Lecitin</a:t>
            </a:r>
            <a:r>
              <a:rPr lang="it-IT" sz="1500" dirty="0"/>
              <a:t> (</a:t>
            </a:r>
            <a:r>
              <a:rPr lang="it-IT" sz="1500" dirty="0" err="1"/>
              <a:t>concanvalin</a:t>
            </a:r>
            <a:r>
              <a:rPr lang="it-IT" sz="1500" dirty="0"/>
              <a:t> A)</a:t>
            </a:r>
          </a:p>
          <a:p>
            <a:pPr marL="742950" lvl="1" indent="-285750" algn="just">
              <a:buFont typeface="Arial" panose="020B0604020202020204" pitchFamily="34" charset="0"/>
              <a:buChar char="•"/>
            </a:pPr>
            <a:r>
              <a:rPr lang="it-IT" sz="1500" dirty="0" err="1"/>
              <a:t>Phenylboronic</a:t>
            </a:r>
            <a:r>
              <a:rPr lang="it-IT" sz="1500" dirty="0"/>
              <a:t> acid</a:t>
            </a:r>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endParaRPr lang="it-IT" sz="1500" dirty="0"/>
          </a:p>
          <a:p>
            <a:pPr lvl="1"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spTree>
    <p:extLst>
      <p:ext uri="{BB962C8B-B14F-4D97-AF65-F5344CB8AC3E}">
        <p14:creationId xmlns:p14="http://schemas.microsoft.com/office/powerpoint/2010/main" val="2658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Glucose</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48485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Changes might occur in response to increased concentration of specific biomolecule availability</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Antibodies, T cells and enzymes are important biomolecules which can be used as important signals for disease diagnosis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Many research groups have focused in the development of smart self-regulated biomaterial systems, useful for drug delivery as well as for diagnosis, cell cultures, biosensors or matrices for tissue engineering and regenerative medicine</a:t>
            </a:r>
          </a:p>
          <a:p>
            <a:pPr marL="342900" indent="-342900">
              <a:buFontTx/>
              <a:buChar char="-"/>
            </a:pPr>
            <a:endParaRPr lang="en-US" sz="1500" dirty="0"/>
          </a:p>
          <a:p>
            <a:pPr marL="342900" indent="-342900">
              <a:buFontTx/>
              <a:buChar char="-"/>
            </a:pPr>
            <a:endParaRPr lang="en-US" sz="1500" dirty="0"/>
          </a:p>
          <a:p>
            <a:pPr marL="342900" indent="-342900">
              <a:buFontTx/>
              <a:buChar char="-"/>
            </a:pPr>
            <a:r>
              <a:rPr lang="it-IT" sz="1500" dirty="0"/>
              <a:t>Three </a:t>
            </a:r>
            <a:r>
              <a:rPr lang="it-IT" sz="1500" dirty="0" err="1"/>
              <a:t>types</a:t>
            </a:r>
            <a:r>
              <a:rPr lang="it-IT" sz="1500" dirty="0"/>
              <a:t> of </a:t>
            </a:r>
            <a:r>
              <a:rPr lang="it-IT" sz="1500" dirty="0" err="1"/>
              <a:t>responsiveness</a:t>
            </a:r>
            <a:endParaRPr lang="it-IT" sz="1500" dirty="0"/>
          </a:p>
          <a:p>
            <a:pPr marL="342900" indent="-342900">
              <a:buFontTx/>
              <a:buChar char="-"/>
            </a:pPr>
            <a:endParaRPr lang="it-IT" sz="1500" dirty="0"/>
          </a:p>
          <a:p>
            <a:pPr marL="742950" lvl="1" indent="-285750">
              <a:buFont typeface="Arial" panose="020B0604020202020204" pitchFamily="34" charset="0"/>
              <a:buChar char="•"/>
            </a:pPr>
            <a:r>
              <a:rPr lang="it-IT" sz="1500" dirty="0" err="1"/>
              <a:t>Glucose</a:t>
            </a:r>
            <a:endParaRPr lang="it-IT" sz="1500" dirty="0"/>
          </a:p>
          <a:p>
            <a:pPr marL="742950" lvl="1" indent="-285750">
              <a:buFont typeface="Arial" panose="020B0604020202020204" pitchFamily="34" charset="0"/>
              <a:buChar char="•"/>
            </a:pPr>
            <a:r>
              <a:rPr lang="it-IT" sz="1500" dirty="0" err="1"/>
              <a:t>Enzyme</a:t>
            </a:r>
            <a:endParaRPr lang="it-IT" sz="1500" dirty="0"/>
          </a:p>
          <a:p>
            <a:pPr marL="742950" lvl="1" indent="-285750">
              <a:buFont typeface="Arial" panose="020B0604020202020204" pitchFamily="34" charset="0"/>
              <a:buChar char="•"/>
            </a:pPr>
            <a:r>
              <a:rPr lang="it-IT" sz="1500" dirty="0" err="1"/>
              <a:t>Antigen</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Glucose-repsonsive</a:t>
            </a:r>
            <a:r>
              <a:rPr lang="it-IT" sz="1500" dirty="0"/>
              <a:t> are </a:t>
            </a:r>
            <a:r>
              <a:rPr lang="it-IT" sz="1500" dirty="0" err="1"/>
              <a:t>widely</a:t>
            </a:r>
            <a:r>
              <a:rPr lang="it-IT" sz="1500" dirty="0"/>
              <a:t> </a:t>
            </a:r>
            <a:r>
              <a:rPr lang="it-IT" sz="1500" dirty="0" err="1"/>
              <a:t>used</a:t>
            </a:r>
            <a:r>
              <a:rPr lang="it-IT" sz="1500" dirty="0"/>
              <a:t> in </a:t>
            </a:r>
            <a:r>
              <a:rPr lang="it-IT" sz="1500" dirty="0" err="1"/>
              <a:t>diabet</a:t>
            </a:r>
            <a:r>
              <a:rPr lang="it-IT" sz="1500" dirty="0"/>
              <a:t> treatment with </a:t>
            </a:r>
            <a:r>
              <a:rPr lang="it-IT" sz="1500" dirty="0" err="1"/>
              <a:t>different</a:t>
            </a:r>
            <a:r>
              <a:rPr lang="it-IT" sz="1500" dirty="0"/>
              <a:t> strategies for </a:t>
            </a:r>
            <a:r>
              <a:rPr lang="it-IT" sz="1500" dirty="0" err="1"/>
              <a:t>insulin</a:t>
            </a:r>
            <a:r>
              <a:rPr lang="it-IT" sz="1500" dirty="0"/>
              <a:t> self-</a:t>
            </a:r>
            <a:r>
              <a:rPr lang="it-IT" sz="1500" dirty="0" err="1"/>
              <a:t>regulation</a:t>
            </a:r>
            <a:endParaRPr lang="it-IT" sz="1500" dirty="0"/>
          </a:p>
          <a:p>
            <a:pPr marL="285750" indent="-285750" algn="just">
              <a:buFontTx/>
              <a:buChar char="-"/>
            </a:pPr>
            <a:endParaRPr lang="it-IT" sz="1500" dirty="0"/>
          </a:p>
          <a:p>
            <a:pPr marL="742950" lvl="1" indent="-285750" algn="just">
              <a:buFont typeface="Arial" panose="020B0604020202020204" pitchFamily="34" charset="0"/>
              <a:buChar char="•"/>
            </a:pPr>
            <a:r>
              <a:rPr lang="it-IT" sz="1500" dirty="0" err="1"/>
              <a:t>Glucose</a:t>
            </a:r>
            <a:r>
              <a:rPr lang="it-IT" sz="1500" dirty="0"/>
              <a:t> </a:t>
            </a:r>
            <a:r>
              <a:rPr lang="it-IT" sz="1500" dirty="0" err="1"/>
              <a:t>oxidase</a:t>
            </a:r>
            <a:r>
              <a:rPr lang="it-IT" sz="1500" dirty="0"/>
              <a:t> (GOX)</a:t>
            </a:r>
          </a:p>
          <a:p>
            <a:pPr marL="742950" lvl="1" indent="-285750" algn="just">
              <a:buFont typeface="Arial" panose="020B0604020202020204" pitchFamily="34" charset="0"/>
              <a:buChar char="•"/>
            </a:pPr>
            <a:r>
              <a:rPr lang="it-IT" sz="1500" dirty="0" err="1">
                <a:solidFill>
                  <a:schemeClr val="bg1">
                    <a:lumMod val="85000"/>
                  </a:schemeClr>
                </a:solidFill>
              </a:rPr>
              <a:t>Lecitin</a:t>
            </a:r>
            <a:r>
              <a:rPr lang="it-IT" sz="1500" dirty="0">
                <a:solidFill>
                  <a:schemeClr val="bg1">
                    <a:lumMod val="85000"/>
                  </a:schemeClr>
                </a:solidFill>
              </a:rPr>
              <a:t> (</a:t>
            </a:r>
            <a:r>
              <a:rPr lang="it-IT" sz="1500" dirty="0" err="1">
                <a:solidFill>
                  <a:schemeClr val="bg1">
                    <a:lumMod val="85000"/>
                  </a:schemeClr>
                </a:solidFill>
              </a:rPr>
              <a:t>concanvalin</a:t>
            </a:r>
            <a:r>
              <a:rPr lang="it-IT" sz="1500" dirty="0">
                <a:solidFill>
                  <a:schemeClr val="bg1">
                    <a:lumMod val="85000"/>
                  </a:schemeClr>
                </a:solidFill>
              </a:rPr>
              <a:t> A)</a:t>
            </a:r>
          </a:p>
          <a:p>
            <a:pPr marL="742950" lvl="1" indent="-285750" algn="just">
              <a:buFont typeface="Arial" panose="020B0604020202020204" pitchFamily="34" charset="0"/>
              <a:buChar char="•"/>
            </a:pPr>
            <a:r>
              <a:rPr lang="it-IT" sz="1500" dirty="0" err="1">
                <a:solidFill>
                  <a:schemeClr val="bg1">
                    <a:lumMod val="85000"/>
                  </a:schemeClr>
                </a:solidFill>
              </a:rPr>
              <a:t>Phenylboronic</a:t>
            </a:r>
            <a:r>
              <a:rPr lang="it-IT" sz="1500" dirty="0">
                <a:solidFill>
                  <a:schemeClr val="bg1">
                    <a:lumMod val="85000"/>
                  </a:schemeClr>
                </a:solidFill>
              </a:rPr>
              <a:t> acid</a:t>
            </a:r>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endParaRPr lang="it-IT" sz="1500" dirty="0"/>
          </a:p>
          <a:p>
            <a:pPr lvl="1"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3" name="Immagine 2" descr="Immagine che contiene interni&#10;&#10;Descrizione generata automaticamente">
            <a:extLst>
              <a:ext uri="{FF2B5EF4-FFF2-40B4-BE49-F238E27FC236}">
                <a16:creationId xmlns:a16="http://schemas.microsoft.com/office/drawing/2014/main" xmlns="" id="{42A13D03-93A1-4374-9201-C826CB9DF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816" y="3313473"/>
            <a:ext cx="4869900" cy="2510991"/>
          </a:xfrm>
          <a:prstGeom prst="rect">
            <a:avLst/>
          </a:prstGeom>
        </p:spPr>
      </p:pic>
    </p:spTree>
    <p:extLst>
      <p:ext uri="{BB962C8B-B14F-4D97-AF65-F5344CB8AC3E}">
        <p14:creationId xmlns:p14="http://schemas.microsoft.com/office/powerpoint/2010/main" val="159890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Glucose</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48485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Changes might occur in response to increased concentration of specific biomolecule availability</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Antibodies, T cells and enzymes are important biomolecules which can be used as important signals for disease diagnosis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Many research groups have focused in the development of smart self-regulated biomaterial systems, useful for drug delivery as well as for diagnosis, cell cultures, biosensors or matrices for tissue engineering and regenerative medicine</a:t>
            </a:r>
          </a:p>
          <a:p>
            <a:pPr marL="342900" indent="-342900">
              <a:buFontTx/>
              <a:buChar char="-"/>
            </a:pPr>
            <a:endParaRPr lang="en-US" sz="1500" dirty="0"/>
          </a:p>
          <a:p>
            <a:pPr marL="342900" indent="-342900">
              <a:buFontTx/>
              <a:buChar char="-"/>
            </a:pPr>
            <a:endParaRPr lang="en-US" sz="1500" dirty="0"/>
          </a:p>
          <a:p>
            <a:pPr marL="342900" indent="-342900">
              <a:buFontTx/>
              <a:buChar char="-"/>
            </a:pPr>
            <a:r>
              <a:rPr lang="it-IT" sz="1500" dirty="0"/>
              <a:t>Three </a:t>
            </a:r>
            <a:r>
              <a:rPr lang="it-IT" sz="1500" dirty="0" err="1"/>
              <a:t>types</a:t>
            </a:r>
            <a:r>
              <a:rPr lang="it-IT" sz="1500" dirty="0"/>
              <a:t> of </a:t>
            </a:r>
            <a:r>
              <a:rPr lang="it-IT" sz="1500" dirty="0" err="1"/>
              <a:t>responsiveness</a:t>
            </a:r>
            <a:endParaRPr lang="it-IT" sz="1500" dirty="0"/>
          </a:p>
          <a:p>
            <a:pPr marL="342900" indent="-342900">
              <a:buFontTx/>
              <a:buChar char="-"/>
            </a:pPr>
            <a:endParaRPr lang="it-IT" sz="1500" dirty="0"/>
          </a:p>
          <a:p>
            <a:pPr marL="742950" lvl="1" indent="-285750">
              <a:buFont typeface="Arial" panose="020B0604020202020204" pitchFamily="34" charset="0"/>
              <a:buChar char="•"/>
            </a:pPr>
            <a:r>
              <a:rPr lang="it-IT" sz="1500" dirty="0" err="1"/>
              <a:t>Glucose</a:t>
            </a:r>
            <a:endParaRPr lang="it-IT" sz="1500" dirty="0"/>
          </a:p>
          <a:p>
            <a:pPr marL="742950" lvl="1" indent="-285750">
              <a:buFont typeface="Arial" panose="020B0604020202020204" pitchFamily="34" charset="0"/>
              <a:buChar char="•"/>
            </a:pPr>
            <a:r>
              <a:rPr lang="it-IT" sz="1500" dirty="0" err="1"/>
              <a:t>Enzyme</a:t>
            </a:r>
            <a:endParaRPr lang="it-IT" sz="1500" dirty="0"/>
          </a:p>
          <a:p>
            <a:pPr marL="742950" lvl="1" indent="-285750">
              <a:buFont typeface="Arial" panose="020B0604020202020204" pitchFamily="34" charset="0"/>
              <a:buChar char="•"/>
            </a:pPr>
            <a:r>
              <a:rPr lang="it-IT" sz="1500" dirty="0" err="1"/>
              <a:t>Antigen</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Glucose-repsonsive</a:t>
            </a:r>
            <a:r>
              <a:rPr lang="it-IT" sz="1500" dirty="0"/>
              <a:t> are </a:t>
            </a:r>
            <a:r>
              <a:rPr lang="it-IT" sz="1500" dirty="0" err="1"/>
              <a:t>widely</a:t>
            </a:r>
            <a:r>
              <a:rPr lang="it-IT" sz="1500" dirty="0"/>
              <a:t> </a:t>
            </a:r>
            <a:r>
              <a:rPr lang="it-IT" sz="1500" dirty="0" err="1"/>
              <a:t>used</a:t>
            </a:r>
            <a:r>
              <a:rPr lang="it-IT" sz="1500" dirty="0"/>
              <a:t> in </a:t>
            </a:r>
            <a:r>
              <a:rPr lang="it-IT" sz="1500" dirty="0" err="1"/>
              <a:t>diabet</a:t>
            </a:r>
            <a:r>
              <a:rPr lang="it-IT" sz="1500" dirty="0"/>
              <a:t> treatment with </a:t>
            </a:r>
            <a:r>
              <a:rPr lang="it-IT" sz="1500" dirty="0" err="1"/>
              <a:t>different</a:t>
            </a:r>
            <a:r>
              <a:rPr lang="it-IT" sz="1500" dirty="0"/>
              <a:t> strategies for </a:t>
            </a:r>
            <a:r>
              <a:rPr lang="it-IT" sz="1500" dirty="0" err="1"/>
              <a:t>insulin</a:t>
            </a:r>
            <a:r>
              <a:rPr lang="it-IT" sz="1500" dirty="0"/>
              <a:t> self-</a:t>
            </a:r>
            <a:r>
              <a:rPr lang="it-IT" sz="1500" dirty="0" err="1"/>
              <a:t>regulation</a:t>
            </a:r>
            <a:endParaRPr lang="it-IT" sz="1500" dirty="0"/>
          </a:p>
          <a:p>
            <a:pPr marL="285750" indent="-285750" algn="just">
              <a:buFontTx/>
              <a:buChar char="-"/>
            </a:pPr>
            <a:endParaRPr lang="it-IT" sz="1500" dirty="0"/>
          </a:p>
          <a:p>
            <a:pPr marL="742950" lvl="1" indent="-285750" algn="just">
              <a:buFont typeface="Arial" panose="020B0604020202020204" pitchFamily="34" charset="0"/>
              <a:buChar char="•"/>
            </a:pPr>
            <a:r>
              <a:rPr lang="it-IT" sz="1500" dirty="0" err="1">
                <a:solidFill>
                  <a:schemeClr val="bg1">
                    <a:lumMod val="85000"/>
                  </a:schemeClr>
                </a:solidFill>
              </a:rPr>
              <a:t>Glucose</a:t>
            </a:r>
            <a:r>
              <a:rPr lang="it-IT" sz="1500" dirty="0">
                <a:solidFill>
                  <a:schemeClr val="bg1">
                    <a:lumMod val="85000"/>
                  </a:schemeClr>
                </a:solidFill>
              </a:rPr>
              <a:t> </a:t>
            </a:r>
            <a:r>
              <a:rPr lang="it-IT" sz="1500" dirty="0" err="1">
                <a:solidFill>
                  <a:schemeClr val="bg1">
                    <a:lumMod val="85000"/>
                  </a:schemeClr>
                </a:solidFill>
              </a:rPr>
              <a:t>oxidase</a:t>
            </a:r>
            <a:r>
              <a:rPr lang="it-IT" sz="1500" dirty="0">
                <a:solidFill>
                  <a:schemeClr val="bg1">
                    <a:lumMod val="85000"/>
                  </a:schemeClr>
                </a:solidFill>
              </a:rPr>
              <a:t> (GOX)</a:t>
            </a:r>
          </a:p>
          <a:p>
            <a:pPr marL="742950" lvl="1" indent="-285750" algn="just">
              <a:buFont typeface="Arial" panose="020B0604020202020204" pitchFamily="34" charset="0"/>
              <a:buChar char="•"/>
            </a:pPr>
            <a:r>
              <a:rPr lang="it-IT" sz="1500" dirty="0" err="1"/>
              <a:t>Lecitin</a:t>
            </a:r>
            <a:r>
              <a:rPr lang="it-IT" sz="1500" dirty="0"/>
              <a:t> (</a:t>
            </a:r>
            <a:r>
              <a:rPr lang="it-IT" sz="1500" dirty="0" err="1"/>
              <a:t>concanvalin</a:t>
            </a:r>
            <a:r>
              <a:rPr lang="it-IT" sz="1500" dirty="0"/>
              <a:t> A)</a:t>
            </a:r>
          </a:p>
          <a:p>
            <a:pPr marL="742950" lvl="1" indent="-285750" algn="just">
              <a:buFont typeface="Arial" panose="020B0604020202020204" pitchFamily="34" charset="0"/>
              <a:buChar char="•"/>
            </a:pPr>
            <a:r>
              <a:rPr lang="it-IT" sz="1500" dirty="0" err="1">
                <a:solidFill>
                  <a:schemeClr val="bg1">
                    <a:lumMod val="85000"/>
                  </a:schemeClr>
                </a:solidFill>
              </a:rPr>
              <a:t>Phenylboronic</a:t>
            </a:r>
            <a:r>
              <a:rPr lang="it-IT" sz="1500" dirty="0">
                <a:solidFill>
                  <a:schemeClr val="bg1">
                    <a:lumMod val="85000"/>
                  </a:schemeClr>
                </a:solidFill>
              </a:rPr>
              <a:t> acid</a:t>
            </a:r>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endParaRPr lang="it-IT" sz="1500" dirty="0"/>
          </a:p>
          <a:p>
            <a:pPr lvl="1"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5" name="Immagine 4" descr="Immagine che contiene testo, mappa&#10;&#10;Descrizione generata automaticamente">
            <a:extLst>
              <a:ext uri="{FF2B5EF4-FFF2-40B4-BE49-F238E27FC236}">
                <a16:creationId xmlns:a16="http://schemas.microsoft.com/office/drawing/2014/main" xmlns="" id="{B6ADD8E1-DDA4-45C6-A427-CC4487C08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200" y="3312000"/>
            <a:ext cx="4870800" cy="2727648"/>
          </a:xfrm>
          <a:prstGeom prst="rect">
            <a:avLst/>
          </a:prstGeom>
        </p:spPr>
      </p:pic>
    </p:spTree>
    <p:extLst>
      <p:ext uri="{BB962C8B-B14F-4D97-AF65-F5344CB8AC3E}">
        <p14:creationId xmlns:p14="http://schemas.microsoft.com/office/powerpoint/2010/main" val="77749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Glucose</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48485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Changes might occur in response to increased concentration of specific biomolecule availability</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Antibodies, T cells and enzymes are important biomolecules which can be used as important signals for disease diagnosis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Many research groups have focused in the development of smart self-regulated biomaterial systems, useful for drug delivery as well as for diagnosis, cell cultures, biosensors or matrices for tissue engineering and regenerative medicine</a:t>
            </a:r>
          </a:p>
          <a:p>
            <a:pPr marL="342900" indent="-342900">
              <a:buFontTx/>
              <a:buChar char="-"/>
            </a:pPr>
            <a:endParaRPr lang="en-US" sz="1500" dirty="0"/>
          </a:p>
          <a:p>
            <a:pPr marL="342900" indent="-342900">
              <a:buFontTx/>
              <a:buChar char="-"/>
            </a:pPr>
            <a:endParaRPr lang="en-US" sz="1500" dirty="0"/>
          </a:p>
          <a:p>
            <a:pPr marL="342900" indent="-342900">
              <a:buFontTx/>
              <a:buChar char="-"/>
            </a:pPr>
            <a:r>
              <a:rPr lang="it-IT" sz="1500" dirty="0"/>
              <a:t>Three </a:t>
            </a:r>
            <a:r>
              <a:rPr lang="it-IT" sz="1500" dirty="0" err="1"/>
              <a:t>types</a:t>
            </a:r>
            <a:r>
              <a:rPr lang="it-IT" sz="1500" dirty="0"/>
              <a:t> of </a:t>
            </a:r>
            <a:r>
              <a:rPr lang="it-IT" sz="1500" dirty="0" err="1"/>
              <a:t>responsiveness</a:t>
            </a:r>
            <a:endParaRPr lang="it-IT" sz="1500" dirty="0"/>
          </a:p>
          <a:p>
            <a:pPr marL="342900" indent="-342900">
              <a:buFontTx/>
              <a:buChar char="-"/>
            </a:pPr>
            <a:endParaRPr lang="it-IT" sz="1500" dirty="0"/>
          </a:p>
          <a:p>
            <a:pPr marL="742950" lvl="1" indent="-285750">
              <a:buFont typeface="Arial" panose="020B0604020202020204" pitchFamily="34" charset="0"/>
              <a:buChar char="•"/>
            </a:pPr>
            <a:r>
              <a:rPr lang="it-IT" sz="1500" dirty="0" err="1"/>
              <a:t>Glucose</a:t>
            </a:r>
            <a:endParaRPr lang="it-IT" sz="1500" dirty="0"/>
          </a:p>
          <a:p>
            <a:pPr marL="742950" lvl="1" indent="-285750">
              <a:buFont typeface="Arial" panose="020B0604020202020204" pitchFamily="34" charset="0"/>
              <a:buChar char="•"/>
            </a:pPr>
            <a:r>
              <a:rPr lang="it-IT" sz="1500" dirty="0" err="1"/>
              <a:t>Enzyme</a:t>
            </a:r>
            <a:endParaRPr lang="it-IT" sz="1500" dirty="0"/>
          </a:p>
          <a:p>
            <a:pPr marL="742950" lvl="1" indent="-285750">
              <a:buFont typeface="Arial" panose="020B0604020202020204" pitchFamily="34" charset="0"/>
              <a:buChar char="•"/>
            </a:pPr>
            <a:r>
              <a:rPr lang="it-IT" sz="1500" dirty="0" err="1"/>
              <a:t>Antigen</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Glucose-repsonsive</a:t>
            </a:r>
            <a:r>
              <a:rPr lang="it-IT" sz="1500" dirty="0"/>
              <a:t> are </a:t>
            </a:r>
            <a:r>
              <a:rPr lang="it-IT" sz="1500" dirty="0" err="1"/>
              <a:t>widely</a:t>
            </a:r>
            <a:r>
              <a:rPr lang="it-IT" sz="1500" dirty="0"/>
              <a:t> </a:t>
            </a:r>
            <a:r>
              <a:rPr lang="it-IT" sz="1500" dirty="0" err="1"/>
              <a:t>used</a:t>
            </a:r>
            <a:r>
              <a:rPr lang="it-IT" sz="1500" dirty="0"/>
              <a:t> in </a:t>
            </a:r>
            <a:r>
              <a:rPr lang="it-IT" sz="1500" dirty="0" err="1"/>
              <a:t>diabet</a:t>
            </a:r>
            <a:r>
              <a:rPr lang="it-IT" sz="1500" dirty="0"/>
              <a:t> treatment with </a:t>
            </a:r>
            <a:r>
              <a:rPr lang="it-IT" sz="1500" dirty="0" err="1"/>
              <a:t>different</a:t>
            </a:r>
            <a:r>
              <a:rPr lang="it-IT" sz="1500" dirty="0"/>
              <a:t> strategies for </a:t>
            </a:r>
            <a:r>
              <a:rPr lang="it-IT" sz="1500" dirty="0" err="1"/>
              <a:t>insulin</a:t>
            </a:r>
            <a:r>
              <a:rPr lang="it-IT" sz="1500" dirty="0"/>
              <a:t> self-</a:t>
            </a:r>
            <a:r>
              <a:rPr lang="it-IT" sz="1500" dirty="0" err="1"/>
              <a:t>regulation</a:t>
            </a:r>
            <a:endParaRPr lang="it-IT" sz="1500" dirty="0"/>
          </a:p>
          <a:p>
            <a:pPr marL="285750" indent="-285750" algn="just">
              <a:buFontTx/>
              <a:buChar char="-"/>
            </a:pPr>
            <a:endParaRPr lang="it-IT" sz="1500" dirty="0"/>
          </a:p>
          <a:p>
            <a:pPr marL="742950" lvl="1" indent="-285750" algn="just">
              <a:buFont typeface="Arial" panose="020B0604020202020204" pitchFamily="34" charset="0"/>
              <a:buChar char="•"/>
            </a:pPr>
            <a:r>
              <a:rPr lang="it-IT" sz="1500" dirty="0" err="1">
                <a:solidFill>
                  <a:schemeClr val="bg1">
                    <a:lumMod val="85000"/>
                  </a:schemeClr>
                </a:solidFill>
              </a:rPr>
              <a:t>Glucose</a:t>
            </a:r>
            <a:r>
              <a:rPr lang="it-IT" sz="1500" dirty="0">
                <a:solidFill>
                  <a:schemeClr val="bg1">
                    <a:lumMod val="85000"/>
                  </a:schemeClr>
                </a:solidFill>
              </a:rPr>
              <a:t> </a:t>
            </a:r>
            <a:r>
              <a:rPr lang="it-IT" sz="1500" dirty="0" err="1">
                <a:solidFill>
                  <a:schemeClr val="bg1">
                    <a:lumMod val="85000"/>
                  </a:schemeClr>
                </a:solidFill>
              </a:rPr>
              <a:t>oxidase</a:t>
            </a:r>
            <a:r>
              <a:rPr lang="it-IT" sz="1500" dirty="0">
                <a:solidFill>
                  <a:schemeClr val="bg1">
                    <a:lumMod val="85000"/>
                  </a:schemeClr>
                </a:solidFill>
              </a:rPr>
              <a:t> (GOX)</a:t>
            </a:r>
          </a:p>
          <a:p>
            <a:pPr marL="742950" lvl="1" indent="-285750" algn="just">
              <a:buFont typeface="Arial" panose="020B0604020202020204" pitchFamily="34" charset="0"/>
              <a:buChar char="•"/>
            </a:pPr>
            <a:r>
              <a:rPr lang="it-IT" sz="1500" dirty="0" err="1">
                <a:solidFill>
                  <a:schemeClr val="bg1">
                    <a:lumMod val="85000"/>
                  </a:schemeClr>
                </a:solidFill>
              </a:rPr>
              <a:t>Lecitin</a:t>
            </a:r>
            <a:r>
              <a:rPr lang="it-IT" sz="1500" dirty="0">
                <a:solidFill>
                  <a:schemeClr val="bg1">
                    <a:lumMod val="85000"/>
                  </a:schemeClr>
                </a:solidFill>
              </a:rPr>
              <a:t> (</a:t>
            </a:r>
            <a:r>
              <a:rPr lang="it-IT" sz="1500" dirty="0" err="1">
                <a:solidFill>
                  <a:schemeClr val="bg1">
                    <a:lumMod val="85000"/>
                  </a:schemeClr>
                </a:solidFill>
              </a:rPr>
              <a:t>concanvalin</a:t>
            </a:r>
            <a:r>
              <a:rPr lang="it-IT" sz="1500" dirty="0">
                <a:solidFill>
                  <a:schemeClr val="bg1">
                    <a:lumMod val="85000"/>
                  </a:schemeClr>
                </a:solidFill>
              </a:rPr>
              <a:t> A)</a:t>
            </a:r>
          </a:p>
          <a:p>
            <a:pPr marL="742950" lvl="1" indent="-285750" algn="just">
              <a:buFont typeface="Arial" panose="020B0604020202020204" pitchFamily="34" charset="0"/>
              <a:buChar char="•"/>
            </a:pPr>
            <a:r>
              <a:rPr lang="it-IT" sz="1500" dirty="0" err="1"/>
              <a:t>Phenylboronic</a:t>
            </a:r>
            <a:r>
              <a:rPr lang="it-IT" sz="1500" dirty="0"/>
              <a:t> acid (PBA)</a:t>
            </a:r>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endParaRPr lang="it-IT" sz="1500" dirty="0"/>
          </a:p>
          <a:p>
            <a:pPr lvl="1"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3" name="Immagine 2" descr="Immagine che contiene testo, mappa&#10;&#10;Descrizione generata automaticamente">
            <a:extLst>
              <a:ext uri="{FF2B5EF4-FFF2-40B4-BE49-F238E27FC236}">
                <a16:creationId xmlns:a16="http://schemas.microsoft.com/office/drawing/2014/main" xmlns="" id="{B5B41501-AEBA-436F-9EE0-36E00E100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278" y="2980373"/>
            <a:ext cx="4752975" cy="3390900"/>
          </a:xfrm>
          <a:prstGeom prst="rect">
            <a:avLst/>
          </a:prstGeom>
        </p:spPr>
      </p:pic>
      <p:pic>
        <p:nvPicPr>
          <p:cNvPr id="5" name="Immagine 4">
            <a:extLst>
              <a:ext uri="{FF2B5EF4-FFF2-40B4-BE49-F238E27FC236}">
                <a16:creationId xmlns:a16="http://schemas.microsoft.com/office/drawing/2014/main" xmlns="" id="{B6ADD8E1-DDA4-45C6-A427-CC4487C08D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9200" y="3576661"/>
            <a:ext cx="4870800" cy="2198325"/>
          </a:xfrm>
          <a:prstGeom prst="rect">
            <a:avLst/>
          </a:prstGeom>
        </p:spPr>
      </p:pic>
    </p:spTree>
    <p:extLst>
      <p:ext uri="{BB962C8B-B14F-4D97-AF65-F5344CB8AC3E}">
        <p14:creationId xmlns:p14="http://schemas.microsoft.com/office/powerpoint/2010/main" val="8861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Glucose</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648485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Changes might occur in response to increased concentration of specific biomolecule availability</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Antibodies, T cells and enzymes are important biomolecules which can be used as important signals for disease diagnosis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Many research groups have focused in the development of smart self-regulated biomaterial systems, useful for drug delivery as well as for diagnosis, cell cultures, biosensors or matrices for tissue engineering and regenerative medicine</a:t>
            </a:r>
          </a:p>
          <a:p>
            <a:pPr marL="342900" indent="-342900">
              <a:buFontTx/>
              <a:buChar char="-"/>
            </a:pPr>
            <a:endParaRPr lang="en-US" sz="1500" dirty="0"/>
          </a:p>
          <a:p>
            <a:pPr marL="342900" indent="-342900">
              <a:buFontTx/>
              <a:buChar char="-"/>
            </a:pPr>
            <a:endParaRPr lang="en-US" sz="1500" dirty="0"/>
          </a:p>
          <a:p>
            <a:pPr marL="342900" indent="-342900">
              <a:buFontTx/>
              <a:buChar char="-"/>
            </a:pPr>
            <a:r>
              <a:rPr lang="it-IT" sz="1500" dirty="0"/>
              <a:t>Three </a:t>
            </a:r>
            <a:r>
              <a:rPr lang="it-IT" sz="1500" dirty="0" err="1"/>
              <a:t>types</a:t>
            </a:r>
            <a:r>
              <a:rPr lang="it-IT" sz="1500" dirty="0"/>
              <a:t> of </a:t>
            </a:r>
            <a:r>
              <a:rPr lang="it-IT" sz="1500" dirty="0" err="1"/>
              <a:t>responsiveness</a:t>
            </a:r>
            <a:endParaRPr lang="it-IT" sz="1500" dirty="0"/>
          </a:p>
          <a:p>
            <a:pPr marL="342900" indent="-342900">
              <a:buFontTx/>
              <a:buChar char="-"/>
            </a:pPr>
            <a:endParaRPr lang="it-IT" sz="1500" dirty="0"/>
          </a:p>
          <a:p>
            <a:pPr marL="742950" lvl="1" indent="-285750">
              <a:buFont typeface="Arial" panose="020B0604020202020204" pitchFamily="34" charset="0"/>
              <a:buChar char="•"/>
            </a:pPr>
            <a:r>
              <a:rPr lang="it-IT" sz="1500" dirty="0" err="1"/>
              <a:t>Glucose</a:t>
            </a:r>
            <a:endParaRPr lang="it-IT" sz="1500" dirty="0"/>
          </a:p>
          <a:p>
            <a:pPr marL="742950" lvl="1" indent="-285750">
              <a:buFont typeface="Arial" panose="020B0604020202020204" pitchFamily="34" charset="0"/>
              <a:buChar char="•"/>
            </a:pPr>
            <a:r>
              <a:rPr lang="it-IT" sz="1500" dirty="0" err="1"/>
              <a:t>Enzyme</a:t>
            </a:r>
            <a:endParaRPr lang="it-IT" sz="1500" dirty="0"/>
          </a:p>
          <a:p>
            <a:pPr marL="742950" lvl="1" indent="-285750">
              <a:buFont typeface="Arial" panose="020B0604020202020204" pitchFamily="34" charset="0"/>
              <a:buChar char="•"/>
            </a:pPr>
            <a:r>
              <a:rPr lang="it-IT" sz="1500" dirty="0" err="1"/>
              <a:t>Antigen</a:t>
            </a: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207579"/>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Glucose-repsonsive</a:t>
            </a:r>
            <a:r>
              <a:rPr lang="it-IT" sz="1500" dirty="0"/>
              <a:t> are </a:t>
            </a:r>
            <a:r>
              <a:rPr lang="it-IT" sz="1500" dirty="0" err="1"/>
              <a:t>widely</a:t>
            </a:r>
            <a:r>
              <a:rPr lang="it-IT" sz="1500" dirty="0"/>
              <a:t> </a:t>
            </a:r>
            <a:r>
              <a:rPr lang="it-IT" sz="1500" dirty="0" err="1"/>
              <a:t>used</a:t>
            </a:r>
            <a:r>
              <a:rPr lang="it-IT" sz="1500" dirty="0"/>
              <a:t> in </a:t>
            </a:r>
            <a:r>
              <a:rPr lang="it-IT" sz="1500" dirty="0" err="1"/>
              <a:t>diabet</a:t>
            </a:r>
            <a:r>
              <a:rPr lang="it-IT" sz="1500" dirty="0"/>
              <a:t> treatment with </a:t>
            </a:r>
            <a:r>
              <a:rPr lang="it-IT" sz="1500" dirty="0" err="1"/>
              <a:t>different</a:t>
            </a:r>
            <a:r>
              <a:rPr lang="it-IT" sz="1500" dirty="0"/>
              <a:t> strategies for </a:t>
            </a:r>
            <a:r>
              <a:rPr lang="it-IT" sz="1500" dirty="0" err="1"/>
              <a:t>insulin</a:t>
            </a:r>
            <a:r>
              <a:rPr lang="it-IT" sz="1500" dirty="0"/>
              <a:t> self-</a:t>
            </a:r>
            <a:r>
              <a:rPr lang="it-IT" sz="1500" dirty="0" err="1"/>
              <a:t>regulation</a:t>
            </a:r>
            <a:endParaRPr lang="it-IT" sz="1500" dirty="0"/>
          </a:p>
          <a:p>
            <a:pPr marL="285750" indent="-285750" algn="just">
              <a:buFontTx/>
              <a:buChar char="-"/>
            </a:pPr>
            <a:endParaRPr lang="it-IT" sz="1500" dirty="0"/>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r>
              <a:rPr lang="it-IT" sz="1500" dirty="0" err="1"/>
              <a:t>Novel</a:t>
            </a:r>
            <a:r>
              <a:rPr lang="it-IT" sz="1500" dirty="0"/>
              <a:t> </a:t>
            </a:r>
            <a:r>
              <a:rPr lang="it-IT" sz="1500" dirty="0" err="1"/>
              <a:t>glucose</a:t>
            </a:r>
            <a:r>
              <a:rPr lang="it-IT" sz="1500" dirty="0"/>
              <a:t>-responsive system </a:t>
            </a:r>
            <a:r>
              <a:rPr lang="it-IT" sz="1500" dirty="0" err="1"/>
              <a:t>based</a:t>
            </a:r>
            <a:r>
              <a:rPr lang="it-IT" sz="1500" dirty="0"/>
              <a:t> on </a:t>
            </a:r>
            <a:r>
              <a:rPr lang="it-IT" sz="1500" dirty="0" err="1"/>
              <a:t>covalent</a:t>
            </a:r>
            <a:r>
              <a:rPr lang="it-IT" sz="1500" dirty="0"/>
              <a:t> </a:t>
            </a:r>
            <a:r>
              <a:rPr lang="it-IT" sz="1500" dirty="0" err="1"/>
              <a:t>dynamic</a:t>
            </a:r>
            <a:r>
              <a:rPr lang="it-IT" sz="1500" dirty="0"/>
              <a:t> bonds</a:t>
            </a:r>
          </a:p>
          <a:p>
            <a:pPr marL="742950" lvl="1" indent="-285750" algn="just">
              <a:buFont typeface="Arial" panose="020B0604020202020204" pitchFamily="34" charset="0"/>
              <a:buChar char="•"/>
            </a:pPr>
            <a:endParaRPr lang="it-IT" sz="1500" dirty="0"/>
          </a:p>
          <a:p>
            <a:pPr marL="742950" lvl="1" indent="-285750" algn="just">
              <a:buFont typeface="Arial" panose="020B0604020202020204" pitchFamily="34" charset="0"/>
              <a:buChar char="•"/>
            </a:pPr>
            <a:endParaRPr lang="it-IT" sz="1500" dirty="0"/>
          </a:p>
          <a:p>
            <a:pPr lvl="1"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5" name="Immagine 4">
            <a:extLst>
              <a:ext uri="{FF2B5EF4-FFF2-40B4-BE49-F238E27FC236}">
                <a16:creationId xmlns:a16="http://schemas.microsoft.com/office/drawing/2014/main" xmlns="" id="{B6ADD8E1-DDA4-45C6-A427-CC4487C08D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49200" y="3490338"/>
            <a:ext cx="4870800" cy="2370971"/>
          </a:xfrm>
          <a:prstGeom prst="rect">
            <a:avLst/>
          </a:prstGeom>
        </p:spPr>
      </p:pic>
    </p:spTree>
    <p:extLst>
      <p:ext uri="{BB962C8B-B14F-4D97-AF65-F5344CB8AC3E}">
        <p14:creationId xmlns:p14="http://schemas.microsoft.com/office/powerpoint/2010/main" val="284930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Enzyme</a:t>
            </a:r>
            <a:r>
              <a:rPr lang="it-IT" sz="1900" kern="0" dirty="0">
                <a:solidFill>
                  <a:schemeClr val="bg1">
                    <a:lumMod val="65000"/>
                  </a:schemeClr>
                </a:solidFill>
              </a:rPr>
              <a:t>-responsive</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3976473"/>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In cellular environment, most stimuli-responsive mechanisms are under control of enzymes</a:t>
            </a:r>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600" dirty="0"/>
              <a:t>Since enzymes are highly selective in their reactivity, responsiveness is specific</a:t>
            </a:r>
            <a:endParaRPr lang="en-US" sz="1500" dirty="0"/>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First application related to tissue engineering for cartilage repair and chondrocyte culture</a:t>
            </a:r>
          </a:p>
          <a:p>
            <a:pPr marL="342900" indent="-342900">
              <a:buFontTx/>
              <a:buChar char="-"/>
            </a:pPr>
            <a:endParaRPr lang="en-US"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5669244"/>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Enzyme-repsonsive</a:t>
            </a:r>
            <a:r>
              <a:rPr lang="it-IT" sz="1500" dirty="0"/>
              <a:t> are </a:t>
            </a:r>
            <a:r>
              <a:rPr lang="it-IT" sz="1500" dirty="0" err="1"/>
              <a:t>also</a:t>
            </a:r>
            <a:r>
              <a:rPr lang="it-IT" sz="1500" dirty="0"/>
              <a:t> </a:t>
            </a:r>
            <a:r>
              <a:rPr lang="it-IT" sz="1500" dirty="0" err="1"/>
              <a:t>widely</a:t>
            </a:r>
            <a:r>
              <a:rPr lang="it-IT" sz="1500" dirty="0"/>
              <a:t> </a:t>
            </a:r>
            <a:r>
              <a:rPr lang="it-IT" sz="1500" dirty="0" err="1"/>
              <a:t>exploited</a:t>
            </a:r>
            <a:r>
              <a:rPr lang="it-IT" sz="1500" dirty="0"/>
              <a:t> to release </a:t>
            </a:r>
            <a:r>
              <a:rPr lang="it-IT" sz="1500" dirty="0" err="1"/>
              <a:t>drugs</a:t>
            </a:r>
            <a:r>
              <a:rPr lang="it-IT" sz="1500" dirty="0"/>
              <a:t> </a:t>
            </a:r>
            <a:r>
              <a:rPr lang="it-IT" sz="1500" dirty="0" err="1"/>
              <a:t>specifically</a:t>
            </a:r>
            <a:r>
              <a:rPr lang="it-IT" sz="1500" dirty="0"/>
              <a:t> in the colon</a:t>
            </a:r>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r>
              <a:rPr lang="it-IT" sz="1500" dirty="0" err="1"/>
              <a:t>Biodegradable</a:t>
            </a:r>
            <a:r>
              <a:rPr lang="it-IT" sz="1500" dirty="0"/>
              <a:t> </a:t>
            </a:r>
            <a:r>
              <a:rPr lang="it-IT" sz="1500" dirty="0" err="1"/>
              <a:t>polymers</a:t>
            </a:r>
            <a:r>
              <a:rPr lang="it-IT" sz="1500" dirty="0"/>
              <a:t> include </a:t>
            </a:r>
            <a:r>
              <a:rPr lang="it-IT" sz="1500" dirty="0" err="1"/>
              <a:t>naturally</a:t>
            </a:r>
            <a:r>
              <a:rPr lang="it-IT" sz="1500" dirty="0"/>
              <a:t> </a:t>
            </a:r>
            <a:r>
              <a:rPr lang="it-IT" sz="1500" dirty="0" err="1"/>
              <a:t>derived</a:t>
            </a:r>
            <a:r>
              <a:rPr lang="it-IT" sz="1500" dirty="0"/>
              <a:t> </a:t>
            </a:r>
            <a:r>
              <a:rPr lang="it-IT" sz="1500" dirty="0" err="1"/>
              <a:t>polymers</a:t>
            </a:r>
            <a:r>
              <a:rPr lang="it-IT" sz="1500" dirty="0"/>
              <a:t> </a:t>
            </a:r>
            <a:r>
              <a:rPr lang="it-IT" sz="1500" dirty="0" err="1"/>
              <a:t>such</a:t>
            </a:r>
            <a:r>
              <a:rPr lang="it-IT" sz="1500" dirty="0"/>
              <a:t> </a:t>
            </a:r>
            <a:r>
              <a:rPr lang="it-IT" sz="1500" dirty="0" err="1"/>
              <a:t>as</a:t>
            </a:r>
            <a:r>
              <a:rPr lang="it-IT" sz="1500" dirty="0"/>
              <a:t> </a:t>
            </a:r>
            <a:r>
              <a:rPr lang="it-IT" sz="1500" dirty="0" err="1"/>
              <a:t>pectin</a:t>
            </a:r>
            <a:r>
              <a:rPr lang="it-IT" sz="1500" dirty="0"/>
              <a:t>, </a:t>
            </a:r>
            <a:r>
              <a:rPr lang="it-IT" sz="1500" dirty="0" err="1"/>
              <a:t>amylose</a:t>
            </a:r>
            <a:r>
              <a:rPr lang="it-IT" sz="1500" dirty="0"/>
              <a:t>, </a:t>
            </a:r>
            <a:r>
              <a:rPr lang="it-IT" sz="1500" dirty="0" err="1"/>
              <a:t>gelan</a:t>
            </a:r>
            <a:r>
              <a:rPr lang="it-IT" sz="1500" dirty="0"/>
              <a:t> </a:t>
            </a:r>
            <a:r>
              <a:rPr lang="it-IT" sz="1500" dirty="0" err="1"/>
              <a:t>gum</a:t>
            </a:r>
            <a:r>
              <a:rPr lang="it-IT" sz="1500" dirty="0"/>
              <a:t>, </a:t>
            </a:r>
            <a:r>
              <a:rPr lang="it-IT" sz="1500" dirty="0" err="1"/>
              <a:t>chitosan</a:t>
            </a:r>
            <a:r>
              <a:rPr lang="it-IT" sz="1500" dirty="0"/>
              <a:t>, alginate and </a:t>
            </a:r>
            <a:r>
              <a:rPr lang="it-IT" sz="1500" dirty="0" err="1"/>
              <a:t>dextran</a:t>
            </a:r>
            <a:endParaRPr lang="it-IT" sz="1500" dirty="0"/>
          </a:p>
          <a:p>
            <a:pPr marL="285750" indent="-285750" algn="just">
              <a:buFontTx/>
              <a:buChar char="-"/>
            </a:pPr>
            <a:endParaRPr lang="it-IT" sz="1500" dirty="0"/>
          </a:p>
          <a:p>
            <a:pPr marL="285750" indent="-285750" algn="just">
              <a:buFontTx/>
              <a:buChar char="-"/>
            </a:pPr>
            <a:r>
              <a:rPr lang="it-IT" sz="1500" dirty="0" err="1"/>
              <a:t>Artificial</a:t>
            </a:r>
            <a:r>
              <a:rPr lang="it-IT" sz="1500" dirty="0"/>
              <a:t> non-</a:t>
            </a:r>
            <a:r>
              <a:rPr lang="it-IT" sz="1500" dirty="0" err="1"/>
              <a:t>biodegradable</a:t>
            </a:r>
            <a:r>
              <a:rPr lang="it-IT" sz="1500" dirty="0"/>
              <a:t> </a:t>
            </a:r>
            <a:r>
              <a:rPr lang="it-IT" sz="1500" dirty="0" err="1"/>
              <a:t>polymers</a:t>
            </a:r>
            <a:r>
              <a:rPr lang="it-IT" sz="1500" dirty="0"/>
              <a:t> include PEG, PEO, </a:t>
            </a:r>
            <a:r>
              <a:rPr lang="it-IT" sz="1500" dirty="0" err="1"/>
              <a:t>pHEMA</a:t>
            </a:r>
            <a:r>
              <a:rPr lang="it-IT" sz="1500" dirty="0"/>
              <a:t>, PNIPA</a:t>
            </a:r>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r>
              <a:rPr lang="it-IT" sz="1500" dirty="0" err="1"/>
              <a:t>Antigen</a:t>
            </a:r>
            <a:r>
              <a:rPr lang="it-IT" sz="1500" dirty="0"/>
              <a:t>-responsive </a:t>
            </a:r>
            <a:r>
              <a:rPr lang="it-IT" sz="1500" dirty="0" err="1"/>
              <a:t>hydrogels</a:t>
            </a:r>
            <a:r>
              <a:rPr lang="it-IT" sz="1500" dirty="0"/>
              <a:t> are </a:t>
            </a:r>
            <a:r>
              <a:rPr lang="it-IT" sz="1500" dirty="0" err="1"/>
              <a:t>able</a:t>
            </a:r>
            <a:r>
              <a:rPr lang="it-IT" sz="1500" dirty="0"/>
              <a:t> to </a:t>
            </a:r>
            <a:r>
              <a:rPr lang="it-IT" sz="1500" dirty="0" err="1"/>
              <a:t>undergo</a:t>
            </a:r>
            <a:r>
              <a:rPr lang="it-IT" sz="1500" dirty="0"/>
              <a:t> volume or </a:t>
            </a:r>
            <a:r>
              <a:rPr lang="it-IT" sz="1500" dirty="0" err="1"/>
              <a:t>structural</a:t>
            </a:r>
            <a:r>
              <a:rPr lang="it-IT" sz="1500" dirty="0"/>
              <a:t> </a:t>
            </a:r>
            <a:r>
              <a:rPr lang="it-IT" sz="1500" dirty="0" err="1"/>
              <a:t>changes</a:t>
            </a:r>
            <a:r>
              <a:rPr lang="it-IT" sz="1500" dirty="0"/>
              <a:t> in the </a:t>
            </a:r>
            <a:r>
              <a:rPr lang="it-IT" sz="1500" dirty="0" err="1"/>
              <a:t>presence</a:t>
            </a:r>
            <a:r>
              <a:rPr lang="it-IT" sz="1500" dirty="0"/>
              <a:t> of </a:t>
            </a:r>
            <a:r>
              <a:rPr lang="it-IT" sz="1500" dirty="0" err="1"/>
              <a:t>antibodies</a:t>
            </a:r>
            <a:endParaRPr lang="it-IT" sz="1500" dirty="0"/>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3" name="Immagine 2">
            <a:extLst>
              <a:ext uri="{FF2B5EF4-FFF2-40B4-BE49-F238E27FC236}">
                <a16:creationId xmlns:a16="http://schemas.microsoft.com/office/drawing/2014/main" xmlns="" id="{57C698C6-5B33-4599-9951-BC155466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570" y="3938914"/>
            <a:ext cx="2791110" cy="2335212"/>
          </a:xfrm>
          <a:prstGeom prst="rect">
            <a:avLst/>
          </a:prstGeom>
        </p:spPr>
      </p:pic>
    </p:spTree>
    <p:extLst>
      <p:ext uri="{BB962C8B-B14F-4D97-AF65-F5344CB8AC3E}">
        <p14:creationId xmlns:p14="http://schemas.microsoft.com/office/powerpoint/2010/main" val="35911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6" name="CasellaDiTesto 5">
            <a:extLst>
              <a:ext uri="{FF2B5EF4-FFF2-40B4-BE49-F238E27FC236}">
                <a16:creationId xmlns:a16="http://schemas.microsoft.com/office/drawing/2014/main" xmlns="" id="{0003A0A9-49E6-47AC-9762-544F7859910C}"/>
              </a:ext>
            </a:extLst>
          </p:cNvPr>
          <p:cNvSpPr txBox="1"/>
          <p:nvPr/>
        </p:nvSpPr>
        <p:spPr>
          <a:xfrm>
            <a:off x="243667" y="647545"/>
            <a:ext cx="5322916" cy="4541243"/>
          </a:xfrm>
          <a:prstGeom prst="rect">
            <a:avLst/>
          </a:prstGeom>
          <a:noFill/>
          <a:ln>
            <a:solidFill>
              <a:schemeClr val="bg1"/>
            </a:solidFill>
          </a:ln>
          <a:effectLst/>
        </p:spPr>
        <p:txBody>
          <a:bodyPr wrap="square" rtlCol="0">
            <a:spAutoFit/>
          </a:bodyPr>
          <a:lstStyle/>
          <a:p>
            <a:pPr algn="ctr" fontAlgn="base">
              <a:lnSpc>
                <a:spcPct val="85000"/>
              </a:lnSpc>
              <a:spcBef>
                <a:spcPct val="0"/>
              </a:spcBef>
              <a:spcAft>
                <a:spcPct val="0"/>
              </a:spcAft>
            </a:pPr>
            <a:r>
              <a:rPr lang="it-IT" sz="2600" dirty="0" err="1">
                <a:solidFill>
                  <a:srgbClr val="003366"/>
                </a:solidFill>
                <a:ea typeface="+mj-ea"/>
                <a:cs typeface="+mj-cs"/>
              </a:rPr>
              <a:t>Hydrogels</a:t>
            </a:r>
            <a:endParaRPr lang="it-IT" dirty="0"/>
          </a:p>
          <a:p>
            <a:pPr algn="ctr"/>
            <a:endParaRPr lang="it-IT" dirty="0"/>
          </a:p>
          <a:p>
            <a:pPr marL="285750" indent="-285750" algn="just">
              <a:buFontTx/>
              <a:buChar char="-"/>
            </a:pPr>
            <a:r>
              <a:rPr lang="it-IT" sz="1500" dirty="0"/>
              <a:t>First studies </a:t>
            </a:r>
            <a:r>
              <a:rPr lang="it-IT" sz="1500" dirty="0" err="1"/>
              <a:t>related</a:t>
            </a:r>
            <a:r>
              <a:rPr lang="it-IT" sz="1500" dirty="0"/>
              <a:t> to </a:t>
            </a:r>
            <a:r>
              <a:rPr lang="it-IT" sz="1500" dirty="0" err="1"/>
              <a:t>hydrogels</a:t>
            </a:r>
            <a:r>
              <a:rPr lang="it-IT" sz="1500" dirty="0"/>
              <a:t> </a:t>
            </a:r>
            <a:r>
              <a:rPr lang="it-IT" sz="1500" dirty="0" err="1"/>
              <a:t>appeared</a:t>
            </a:r>
            <a:r>
              <a:rPr lang="it-IT" sz="1500" dirty="0"/>
              <a:t> in 1894</a:t>
            </a:r>
          </a:p>
          <a:p>
            <a:pPr algn="just"/>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marL="285750" indent="-285750" algn="just">
              <a:buFontTx/>
              <a:buChar char="-"/>
            </a:pPr>
            <a:r>
              <a:rPr lang="it-IT" sz="1500" dirty="0" err="1"/>
              <a:t>Number</a:t>
            </a:r>
            <a:r>
              <a:rPr lang="it-IT" sz="1500" dirty="0"/>
              <a:t> of </a:t>
            </a:r>
            <a:r>
              <a:rPr lang="it-IT" sz="1500" dirty="0" err="1"/>
              <a:t>publications</a:t>
            </a:r>
            <a:r>
              <a:rPr lang="it-IT" sz="1500" dirty="0"/>
              <a:t> </a:t>
            </a:r>
            <a:r>
              <a:rPr lang="it-IT" sz="1500" dirty="0" err="1"/>
              <a:t>showed</a:t>
            </a:r>
            <a:r>
              <a:rPr lang="it-IT" sz="1500" dirty="0"/>
              <a:t> </a:t>
            </a:r>
            <a:r>
              <a:rPr lang="it-IT" sz="1500" dirty="0" err="1"/>
              <a:t>exponential</a:t>
            </a:r>
            <a:r>
              <a:rPr lang="it-IT" sz="1500" dirty="0"/>
              <a:t> </a:t>
            </a:r>
            <a:r>
              <a:rPr lang="it-IT" sz="1500" dirty="0" err="1"/>
              <a:t>growth</a:t>
            </a:r>
            <a:r>
              <a:rPr lang="it-IT" sz="1500" dirty="0"/>
              <a:t> over the last </a:t>
            </a:r>
            <a:r>
              <a:rPr lang="it-IT" sz="1500" dirty="0" err="1"/>
              <a:t>ten</a:t>
            </a:r>
            <a:r>
              <a:rPr lang="it-IT" sz="1500" dirty="0"/>
              <a:t> </a:t>
            </a:r>
            <a:r>
              <a:rPr lang="it-IT" sz="1500" dirty="0" err="1"/>
              <a:t>years</a:t>
            </a:r>
            <a:r>
              <a:rPr lang="it-IT" sz="1500" dirty="0"/>
              <a:t> </a:t>
            </a:r>
          </a:p>
          <a:p>
            <a:pPr marL="285750" indent="-285750" algn="just">
              <a:buFontTx/>
              <a:buChar char="-"/>
            </a:pPr>
            <a:endParaRPr lang="it-IT" dirty="0"/>
          </a:p>
          <a:p>
            <a:pPr marL="285750" indent="-285750" algn="just">
              <a:buFontTx/>
              <a:buChar char="-"/>
            </a:pPr>
            <a:endParaRPr lang="it-IT" dirty="0"/>
          </a:p>
          <a:p>
            <a:pPr marL="285750" indent="-285750" algn="just">
              <a:buFontTx/>
              <a:buChar char="-"/>
            </a:pPr>
            <a:endParaRPr lang="it-IT" dirty="0"/>
          </a:p>
        </p:txBody>
      </p:sp>
      <p:sp>
        <p:nvSpPr>
          <p:cNvPr id="7" name="CasellaDiTesto 6">
            <a:extLst>
              <a:ext uri="{FF2B5EF4-FFF2-40B4-BE49-F238E27FC236}">
                <a16:creationId xmlns:a16="http://schemas.microsoft.com/office/drawing/2014/main" xmlns="" id="{EC1649AD-C46F-4D64-834B-BAA9BC8D5C04}"/>
              </a:ext>
            </a:extLst>
          </p:cNvPr>
          <p:cNvSpPr txBox="1"/>
          <p:nvPr/>
        </p:nvSpPr>
        <p:spPr>
          <a:xfrm>
            <a:off x="6023875" y="709683"/>
            <a:ext cx="5731200" cy="382320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Main</a:t>
            </a:r>
            <a:r>
              <a:rPr lang="it-IT" sz="1500" dirty="0"/>
              <a:t> </a:t>
            </a:r>
            <a:r>
              <a:rPr lang="it-IT" sz="1500" dirty="0" err="1"/>
              <a:t>applications</a:t>
            </a:r>
            <a:r>
              <a:rPr lang="it-IT" sz="1500" dirty="0"/>
              <a:t>:</a:t>
            </a:r>
          </a:p>
          <a:p>
            <a:pPr marL="342900" indent="-342900" algn="ctr">
              <a:buFontTx/>
              <a:buChar char="-"/>
            </a:pPr>
            <a:endParaRPr lang="it-IT" sz="2000" dirty="0"/>
          </a:p>
          <a:p>
            <a:pPr marL="342900" indent="-342900" algn="ctr">
              <a:buFontTx/>
              <a:buChar char="-"/>
            </a:pPr>
            <a:endParaRPr lang="it-IT" sz="2000" dirty="0"/>
          </a:p>
        </p:txBody>
      </p:sp>
      <p:sp>
        <p:nvSpPr>
          <p:cNvPr id="5" name="Titolo 4">
            <a:extLst>
              <a:ext uri="{FF2B5EF4-FFF2-40B4-BE49-F238E27FC236}">
                <a16:creationId xmlns:a16="http://schemas.microsoft.com/office/drawing/2014/main" xmlns="" id="{C2C56250-CDBF-43B8-AA68-371C4F011316}"/>
              </a:ext>
            </a:extLst>
          </p:cNvPr>
          <p:cNvSpPr>
            <a:spLocks noGrp="1"/>
          </p:cNvSpPr>
          <p:nvPr>
            <p:ph type="title"/>
          </p:nvPr>
        </p:nvSpPr>
        <p:spPr>
          <a:xfrm>
            <a:off x="317357" y="154000"/>
            <a:ext cx="10428642" cy="555684"/>
          </a:xfrm>
        </p:spPr>
        <p:txBody>
          <a:bodyPr/>
          <a:lstStyle/>
          <a:p>
            <a:pPr marL="342900" indent="-342900">
              <a:buFont typeface="Wingdings" panose="05000000000000000000" pitchFamily="2" charset="2"/>
              <a:buChar char="v"/>
            </a:pPr>
            <a:r>
              <a:rPr lang="it-IT" sz="1900" dirty="0">
                <a:solidFill>
                  <a:schemeClr val="bg1">
                    <a:lumMod val="85000"/>
                  </a:schemeClr>
                </a:solidFill>
              </a:rPr>
              <a:t>Smart </a:t>
            </a:r>
            <a:r>
              <a:rPr lang="it-IT" sz="1900" dirty="0" err="1">
                <a:solidFill>
                  <a:schemeClr val="bg1">
                    <a:lumMod val="85000"/>
                  </a:schemeClr>
                </a:solidFill>
              </a:rPr>
              <a:t>Hydrogels</a:t>
            </a:r>
            <a:r>
              <a:rPr lang="it-IT" sz="1900" dirty="0">
                <a:solidFill>
                  <a:schemeClr val="bg1">
                    <a:lumMod val="85000"/>
                  </a:schemeClr>
                </a:solidFill>
              </a:rPr>
              <a:t> –</a:t>
            </a:r>
            <a:r>
              <a:rPr lang="it-IT" sz="1900" dirty="0">
                <a:solidFill>
                  <a:schemeClr val="bg1">
                    <a:lumMod val="75000"/>
                  </a:schemeClr>
                </a:solidFill>
              </a:rPr>
              <a:t> </a:t>
            </a:r>
            <a:r>
              <a:rPr lang="it-IT" sz="1900" dirty="0" err="1">
                <a:solidFill>
                  <a:schemeClr val="bg1">
                    <a:lumMod val="65000"/>
                  </a:schemeClr>
                </a:solidFill>
              </a:rPr>
              <a:t>Introduction</a:t>
            </a:r>
            <a:endParaRPr lang="it-IT" sz="1900" dirty="0">
              <a:solidFill>
                <a:schemeClr val="bg1">
                  <a:lumMod val="65000"/>
                </a:schemeClr>
              </a:solidFill>
            </a:endParaRPr>
          </a:p>
        </p:txBody>
      </p:sp>
      <p:grpSp>
        <p:nvGrpSpPr>
          <p:cNvPr id="19" name="Gruppo 18">
            <a:extLst>
              <a:ext uri="{FF2B5EF4-FFF2-40B4-BE49-F238E27FC236}">
                <a16:creationId xmlns:a16="http://schemas.microsoft.com/office/drawing/2014/main" xmlns="" id="{3E581CE0-DE03-4714-9CD3-6FBE43ACBB0D}"/>
              </a:ext>
            </a:extLst>
          </p:cNvPr>
          <p:cNvGrpSpPr/>
          <p:nvPr/>
        </p:nvGrpSpPr>
        <p:grpSpPr>
          <a:xfrm>
            <a:off x="5994763" y="1721550"/>
            <a:ext cx="2521965" cy="1475019"/>
            <a:chOff x="124382" y="3956521"/>
            <a:chExt cx="2233316" cy="1238360"/>
          </a:xfrm>
        </p:grpSpPr>
        <p:pic>
          <p:nvPicPr>
            <p:cNvPr id="11" name="Immagine 10" descr="Immagine che contiene tavolo, interni&#10;&#10;Descrizione generata automaticamente">
              <a:extLst>
                <a:ext uri="{FF2B5EF4-FFF2-40B4-BE49-F238E27FC236}">
                  <a16:creationId xmlns:a16="http://schemas.microsoft.com/office/drawing/2014/main" xmlns="" id="{2042EB5B-7AFF-4AC3-BDD2-A19CB3B0C6EF}"/>
                </a:ext>
              </a:extLst>
            </p:cNvPr>
            <p:cNvPicPr>
              <a:picLocks noChangeAspect="1"/>
            </p:cNvPicPr>
            <p:nvPr/>
          </p:nvPicPr>
          <p:blipFill rotWithShape="1">
            <a:blip r:embed="rId3">
              <a:extLst>
                <a:ext uri="{28A0092B-C50C-407E-A947-70E740481C1C}">
                  <a14:useLocalDpi xmlns:a14="http://schemas.microsoft.com/office/drawing/2010/main" val="0"/>
                </a:ext>
              </a:extLst>
            </a:blip>
            <a:srcRect t="22857" b="28692"/>
            <a:stretch/>
          </p:blipFill>
          <p:spPr>
            <a:xfrm>
              <a:off x="243667" y="3956521"/>
              <a:ext cx="2114031" cy="1024272"/>
            </a:xfrm>
            <a:prstGeom prst="rect">
              <a:avLst/>
            </a:prstGeom>
          </p:spPr>
        </p:pic>
        <p:sp>
          <p:nvSpPr>
            <p:cNvPr id="18" name="CasellaDiTesto 17">
              <a:extLst>
                <a:ext uri="{FF2B5EF4-FFF2-40B4-BE49-F238E27FC236}">
                  <a16:creationId xmlns:a16="http://schemas.microsoft.com/office/drawing/2014/main" xmlns="" id="{9CD91B2F-3F81-4E7A-BD39-FB21C736AFBB}"/>
                </a:ext>
              </a:extLst>
            </p:cNvPr>
            <p:cNvSpPr txBox="1"/>
            <p:nvPr/>
          </p:nvSpPr>
          <p:spPr>
            <a:xfrm>
              <a:off x="124382" y="4964049"/>
              <a:ext cx="1885922" cy="230832"/>
            </a:xfrm>
            <a:prstGeom prst="rect">
              <a:avLst/>
            </a:prstGeom>
            <a:noFill/>
          </p:spPr>
          <p:txBody>
            <a:bodyPr wrap="square" rtlCol="0">
              <a:spAutoFit/>
            </a:bodyPr>
            <a:lstStyle/>
            <a:p>
              <a:r>
                <a:rPr lang="it-IT" sz="900" dirty="0"/>
                <a:t> Super </a:t>
              </a:r>
              <a:r>
                <a:rPr lang="it-IT" sz="900" dirty="0" err="1"/>
                <a:t>absorbent</a:t>
              </a:r>
              <a:endParaRPr lang="it-IT" sz="900" dirty="0"/>
            </a:p>
          </p:txBody>
        </p:sp>
      </p:grpSp>
      <p:grpSp>
        <p:nvGrpSpPr>
          <p:cNvPr id="28" name="Gruppo 27">
            <a:extLst>
              <a:ext uri="{FF2B5EF4-FFF2-40B4-BE49-F238E27FC236}">
                <a16:creationId xmlns:a16="http://schemas.microsoft.com/office/drawing/2014/main" xmlns="" id="{5F0BA149-7737-4764-AF21-5FA5A6345C72}"/>
              </a:ext>
            </a:extLst>
          </p:cNvPr>
          <p:cNvGrpSpPr/>
          <p:nvPr/>
        </p:nvGrpSpPr>
        <p:grpSpPr>
          <a:xfrm>
            <a:off x="9143913" y="1721550"/>
            <a:ext cx="1778777" cy="1225649"/>
            <a:chOff x="3386727" y="5513945"/>
            <a:chExt cx="1885922" cy="1196680"/>
          </a:xfrm>
        </p:grpSpPr>
        <p:pic>
          <p:nvPicPr>
            <p:cNvPr id="9" name="Immagine 8" descr="Immagine che contiene persona, tenendo&#10;&#10;Descrizione generata automaticamente">
              <a:extLst>
                <a:ext uri="{FF2B5EF4-FFF2-40B4-BE49-F238E27FC236}">
                  <a16:creationId xmlns:a16="http://schemas.microsoft.com/office/drawing/2014/main" xmlns="" id="{5876E364-6B4D-452B-9F72-CD887FFE6BCF}"/>
                </a:ext>
              </a:extLst>
            </p:cNvPr>
            <p:cNvPicPr>
              <a:picLocks noChangeAspect="1"/>
            </p:cNvPicPr>
            <p:nvPr/>
          </p:nvPicPr>
          <p:blipFill rotWithShape="1">
            <a:blip r:embed="rId4">
              <a:extLst>
                <a:ext uri="{28A0092B-C50C-407E-A947-70E740481C1C}">
                  <a14:useLocalDpi xmlns:a14="http://schemas.microsoft.com/office/drawing/2010/main" val="0"/>
                </a:ext>
              </a:extLst>
            </a:blip>
            <a:srcRect l="26624" t="29604" r="26387" b="19961"/>
            <a:stretch/>
          </p:blipFill>
          <p:spPr>
            <a:xfrm>
              <a:off x="3484459" y="5513945"/>
              <a:ext cx="1184010" cy="1024272"/>
            </a:xfrm>
            <a:prstGeom prst="rect">
              <a:avLst/>
            </a:prstGeom>
          </p:spPr>
        </p:pic>
        <p:sp>
          <p:nvSpPr>
            <p:cNvPr id="20" name="CasellaDiTesto 19">
              <a:extLst>
                <a:ext uri="{FF2B5EF4-FFF2-40B4-BE49-F238E27FC236}">
                  <a16:creationId xmlns:a16="http://schemas.microsoft.com/office/drawing/2014/main" xmlns="" id="{7BDC9673-2484-41D8-805D-0B2B126E2E32}"/>
                </a:ext>
              </a:extLst>
            </p:cNvPr>
            <p:cNvSpPr txBox="1"/>
            <p:nvPr/>
          </p:nvSpPr>
          <p:spPr>
            <a:xfrm>
              <a:off x="3386727" y="6485249"/>
              <a:ext cx="1885922" cy="225376"/>
            </a:xfrm>
            <a:prstGeom prst="rect">
              <a:avLst/>
            </a:prstGeom>
            <a:noFill/>
          </p:spPr>
          <p:txBody>
            <a:bodyPr wrap="square" rtlCol="0">
              <a:spAutoFit/>
            </a:bodyPr>
            <a:lstStyle/>
            <a:p>
              <a:r>
                <a:rPr lang="it-IT" sz="900" dirty="0" err="1"/>
                <a:t>Contact</a:t>
              </a:r>
              <a:r>
                <a:rPr lang="it-IT" sz="900" dirty="0"/>
                <a:t> </a:t>
              </a:r>
              <a:r>
                <a:rPr lang="it-IT" sz="900" dirty="0" err="1"/>
                <a:t>lenses</a:t>
              </a:r>
              <a:endParaRPr lang="it-IT" sz="900" dirty="0"/>
            </a:p>
          </p:txBody>
        </p:sp>
      </p:grpSp>
      <p:grpSp>
        <p:nvGrpSpPr>
          <p:cNvPr id="23" name="Gruppo 22">
            <a:extLst>
              <a:ext uri="{FF2B5EF4-FFF2-40B4-BE49-F238E27FC236}">
                <a16:creationId xmlns:a16="http://schemas.microsoft.com/office/drawing/2014/main" xmlns="" id="{BF07A4DA-02A8-4DBF-9B72-CFDC9340EE28}"/>
              </a:ext>
            </a:extLst>
          </p:cNvPr>
          <p:cNvGrpSpPr/>
          <p:nvPr/>
        </p:nvGrpSpPr>
        <p:grpSpPr>
          <a:xfrm>
            <a:off x="5958985" y="3388768"/>
            <a:ext cx="2765236" cy="1287232"/>
            <a:chOff x="1451201" y="5234247"/>
            <a:chExt cx="2897324" cy="1449106"/>
          </a:xfrm>
        </p:grpSpPr>
        <p:pic>
          <p:nvPicPr>
            <p:cNvPr id="15" name="Immagine 14" descr="Immagine che contiene testo&#10;&#10;Descrizione generata automaticamente">
              <a:extLst>
                <a:ext uri="{FF2B5EF4-FFF2-40B4-BE49-F238E27FC236}">
                  <a16:creationId xmlns:a16="http://schemas.microsoft.com/office/drawing/2014/main" xmlns="" id="{E88F4E9E-7F5D-4B88-AA69-78D13D42BFD9}"/>
                </a:ext>
              </a:extLst>
            </p:cNvPr>
            <p:cNvPicPr>
              <a:picLocks noChangeAspect="1"/>
            </p:cNvPicPr>
            <p:nvPr/>
          </p:nvPicPr>
          <p:blipFill rotWithShape="1">
            <a:blip r:embed="rId5">
              <a:extLst>
                <a:ext uri="{28A0092B-C50C-407E-A947-70E740481C1C}">
                  <a14:useLocalDpi xmlns:a14="http://schemas.microsoft.com/office/drawing/2010/main" val="0"/>
                </a:ext>
              </a:extLst>
            </a:blip>
            <a:srcRect l="4940" r="5028"/>
            <a:stretch/>
          </p:blipFill>
          <p:spPr>
            <a:xfrm>
              <a:off x="1451201" y="5234247"/>
              <a:ext cx="2897324" cy="1287233"/>
            </a:xfrm>
            <a:prstGeom prst="rect">
              <a:avLst/>
            </a:prstGeom>
          </p:spPr>
        </p:pic>
        <p:sp>
          <p:nvSpPr>
            <p:cNvPr id="22" name="CasellaDiTesto 21">
              <a:extLst>
                <a:ext uri="{FF2B5EF4-FFF2-40B4-BE49-F238E27FC236}">
                  <a16:creationId xmlns:a16="http://schemas.microsoft.com/office/drawing/2014/main" xmlns="" id="{30927EE1-DB45-4D19-8EDB-B1E3FBBF0AC7}"/>
                </a:ext>
              </a:extLst>
            </p:cNvPr>
            <p:cNvSpPr txBox="1"/>
            <p:nvPr/>
          </p:nvSpPr>
          <p:spPr>
            <a:xfrm>
              <a:off x="1496796" y="6452521"/>
              <a:ext cx="1885922" cy="230832"/>
            </a:xfrm>
            <a:prstGeom prst="rect">
              <a:avLst/>
            </a:prstGeom>
            <a:noFill/>
          </p:spPr>
          <p:txBody>
            <a:bodyPr wrap="square" rtlCol="0">
              <a:spAutoFit/>
            </a:bodyPr>
            <a:lstStyle/>
            <a:p>
              <a:r>
                <a:rPr lang="it-IT" sz="900" dirty="0" err="1"/>
                <a:t>Wound</a:t>
              </a:r>
              <a:r>
                <a:rPr lang="it-IT" sz="900" dirty="0"/>
                <a:t> </a:t>
              </a:r>
              <a:r>
                <a:rPr lang="it-IT" sz="900" dirty="0" err="1"/>
                <a:t>healing</a:t>
              </a:r>
              <a:endParaRPr lang="it-IT" sz="900" dirty="0"/>
            </a:p>
          </p:txBody>
        </p:sp>
      </p:grpSp>
      <p:grpSp>
        <p:nvGrpSpPr>
          <p:cNvPr id="25" name="Gruppo 24">
            <a:extLst>
              <a:ext uri="{FF2B5EF4-FFF2-40B4-BE49-F238E27FC236}">
                <a16:creationId xmlns:a16="http://schemas.microsoft.com/office/drawing/2014/main" xmlns="" id="{030C554F-A5AB-4DAF-ADCB-7D7FD0CCB765}"/>
              </a:ext>
            </a:extLst>
          </p:cNvPr>
          <p:cNvGrpSpPr/>
          <p:nvPr/>
        </p:nvGrpSpPr>
        <p:grpSpPr>
          <a:xfrm>
            <a:off x="8767737" y="3429000"/>
            <a:ext cx="2198470" cy="2131893"/>
            <a:chOff x="4080310" y="3895153"/>
            <a:chExt cx="2198470" cy="2131893"/>
          </a:xfrm>
        </p:grpSpPr>
        <p:pic>
          <p:nvPicPr>
            <p:cNvPr id="13" name="Immagine 12" descr="Immagine che contiene testo, mappa&#10;&#10;Descrizione generata automaticamente">
              <a:extLst>
                <a:ext uri="{FF2B5EF4-FFF2-40B4-BE49-F238E27FC236}">
                  <a16:creationId xmlns:a16="http://schemas.microsoft.com/office/drawing/2014/main" xmlns="" id="{0D9DCA10-5ED4-487A-AB6C-CBF408DD1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0310" y="3895153"/>
              <a:ext cx="1778777" cy="1942758"/>
            </a:xfrm>
            <a:prstGeom prst="rect">
              <a:avLst/>
            </a:prstGeom>
          </p:spPr>
        </p:pic>
        <p:sp>
          <p:nvSpPr>
            <p:cNvPr id="24" name="CasellaDiTesto 23">
              <a:extLst>
                <a:ext uri="{FF2B5EF4-FFF2-40B4-BE49-F238E27FC236}">
                  <a16:creationId xmlns:a16="http://schemas.microsoft.com/office/drawing/2014/main" xmlns="" id="{0A23D8B8-959B-467B-9451-D1EAD9BD4887}"/>
                </a:ext>
              </a:extLst>
            </p:cNvPr>
            <p:cNvSpPr txBox="1"/>
            <p:nvPr/>
          </p:nvSpPr>
          <p:spPr>
            <a:xfrm>
              <a:off x="4392858" y="5796214"/>
              <a:ext cx="1885922" cy="230832"/>
            </a:xfrm>
            <a:prstGeom prst="rect">
              <a:avLst/>
            </a:prstGeom>
            <a:noFill/>
          </p:spPr>
          <p:txBody>
            <a:bodyPr wrap="square" rtlCol="0">
              <a:spAutoFit/>
            </a:bodyPr>
            <a:lstStyle/>
            <a:p>
              <a:r>
                <a:rPr lang="it-IT" sz="900" dirty="0"/>
                <a:t>Cell </a:t>
              </a:r>
              <a:r>
                <a:rPr lang="it-IT" sz="900" dirty="0" err="1"/>
                <a:t>immobilization</a:t>
              </a:r>
              <a:endParaRPr lang="it-IT" sz="900" dirty="0"/>
            </a:p>
          </p:txBody>
        </p:sp>
      </p:grpSp>
      <p:grpSp>
        <p:nvGrpSpPr>
          <p:cNvPr id="27" name="Gruppo 26">
            <a:extLst>
              <a:ext uri="{FF2B5EF4-FFF2-40B4-BE49-F238E27FC236}">
                <a16:creationId xmlns:a16="http://schemas.microsoft.com/office/drawing/2014/main" xmlns="" id="{41FF1282-3E14-43AA-A4B8-D4D03FB3E42B}"/>
              </a:ext>
            </a:extLst>
          </p:cNvPr>
          <p:cNvGrpSpPr/>
          <p:nvPr/>
        </p:nvGrpSpPr>
        <p:grpSpPr>
          <a:xfrm>
            <a:off x="6859483" y="4979410"/>
            <a:ext cx="1885922" cy="1557732"/>
            <a:chOff x="2625457" y="3211584"/>
            <a:chExt cx="1885922" cy="1557732"/>
          </a:xfrm>
        </p:grpSpPr>
        <p:pic>
          <p:nvPicPr>
            <p:cNvPr id="17" name="Immagine 16" descr="Immagine che contiene testo, mappa&#10;&#10;Descrizione generata automaticamente">
              <a:extLst>
                <a:ext uri="{FF2B5EF4-FFF2-40B4-BE49-F238E27FC236}">
                  <a16:creationId xmlns:a16="http://schemas.microsoft.com/office/drawing/2014/main" xmlns="" id="{0597BE07-E817-4ACE-AF24-A06BC87B0C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5055" y="3211584"/>
              <a:ext cx="1419959" cy="1372282"/>
            </a:xfrm>
            <a:prstGeom prst="rect">
              <a:avLst/>
            </a:prstGeom>
          </p:spPr>
        </p:pic>
        <p:sp>
          <p:nvSpPr>
            <p:cNvPr id="26" name="CasellaDiTesto 25">
              <a:extLst>
                <a:ext uri="{FF2B5EF4-FFF2-40B4-BE49-F238E27FC236}">
                  <a16:creationId xmlns:a16="http://schemas.microsoft.com/office/drawing/2014/main" xmlns="" id="{FFB2BE2C-5E32-45DF-B8C6-4BC9A597B467}"/>
                </a:ext>
              </a:extLst>
            </p:cNvPr>
            <p:cNvSpPr txBox="1"/>
            <p:nvPr/>
          </p:nvSpPr>
          <p:spPr>
            <a:xfrm>
              <a:off x="2625457" y="4538484"/>
              <a:ext cx="1885922" cy="230832"/>
            </a:xfrm>
            <a:prstGeom prst="rect">
              <a:avLst/>
            </a:prstGeom>
            <a:noFill/>
          </p:spPr>
          <p:txBody>
            <a:bodyPr wrap="square" rtlCol="0">
              <a:spAutoFit/>
            </a:bodyPr>
            <a:lstStyle/>
            <a:p>
              <a:r>
                <a:rPr lang="it-IT" sz="900" dirty="0" err="1"/>
                <a:t>Tissue</a:t>
              </a:r>
              <a:r>
                <a:rPr lang="it-IT" sz="900" dirty="0"/>
                <a:t> scaffold </a:t>
              </a:r>
            </a:p>
          </p:txBody>
        </p:sp>
      </p:grpSp>
      <p:pic>
        <p:nvPicPr>
          <p:cNvPr id="31" name="Immagine 30">
            <a:extLst>
              <a:ext uri="{FF2B5EF4-FFF2-40B4-BE49-F238E27FC236}">
                <a16:creationId xmlns:a16="http://schemas.microsoft.com/office/drawing/2014/main" xmlns="" id="{1B06DCD4-B608-447C-9983-29064558911A}"/>
              </a:ext>
            </a:extLst>
          </p:cNvPr>
          <p:cNvPicPr>
            <a:picLocks noChangeAspect="1"/>
          </p:cNvPicPr>
          <p:nvPr/>
        </p:nvPicPr>
        <p:blipFill rotWithShape="1">
          <a:blip r:embed="rId8">
            <a:extLst>
              <a:ext uri="{28A0092B-C50C-407E-A947-70E740481C1C}">
                <a14:useLocalDpi xmlns:a14="http://schemas.microsoft.com/office/drawing/2010/main" val="0"/>
              </a:ext>
            </a:extLst>
          </a:blip>
          <a:srcRect t="1808" r="3944" b="-1"/>
          <a:stretch/>
        </p:blipFill>
        <p:spPr>
          <a:xfrm>
            <a:off x="317357" y="4461164"/>
            <a:ext cx="2893406" cy="1767373"/>
          </a:xfrm>
          <a:prstGeom prst="rect">
            <a:avLst/>
          </a:prstGeom>
        </p:spPr>
      </p:pic>
      <p:pic>
        <p:nvPicPr>
          <p:cNvPr id="3" name="Immagine 2" descr="Immagine che contiene screenshot&#10;&#10;Descrizione generata automaticamente">
            <a:extLst>
              <a:ext uri="{FF2B5EF4-FFF2-40B4-BE49-F238E27FC236}">
                <a16:creationId xmlns:a16="http://schemas.microsoft.com/office/drawing/2014/main" xmlns="" id="{6A832F92-2A9E-4788-874D-1E2042F47966}"/>
              </a:ext>
            </a:extLst>
          </p:cNvPr>
          <p:cNvPicPr>
            <a:picLocks noChangeAspect="1"/>
          </p:cNvPicPr>
          <p:nvPr/>
        </p:nvPicPr>
        <p:blipFill rotWithShape="1">
          <a:blip r:embed="rId9">
            <a:extLst>
              <a:ext uri="{28A0092B-C50C-407E-A947-70E740481C1C}">
                <a14:useLocalDpi xmlns:a14="http://schemas.microsoft.com/office/drawing/2010/main" val="0"/>
              </a:ext>
            </a:extLst>
          </a:blip>
          <a:srcRect l="8265" t="3170" r="38742" b="11419"/>
          <a:stretch/>
        </p:blipFill>
        <p:spPr>
          <a:xfrm>
            <a:off x="3183734" y="4314328"/>
            <a:ext cx="2334039" cy="2166401"/>
          </a:xfrm>
          <a:prstGeom prst="rect">
            <a:avLst/>
          </a:prstGeom>
        </p:spPr>
      </p:pic>
      <p:pic>
        <p:nvPicPr>
          <p:cNvPr id="8" name="Immagine 7">
            <a:extLst>
              <a:ext uri="{FF2B5EF4-FFF2-40B4-BE49-F238E27FC236}">
                <a16:creationId xmlns:a16="http://schemas.microsoft.com/office/drawing/2014/main" xmlns="" id="{059C5FC2-4DE6-4255-95B0-FEB99ADF544D}"/>
              </a:ext>
            </a:extLst>
          </p:cNvPr>
          <p:cNvPicPr>
            <a:picLocks noChangeAspect="1"/>
          </p:cNvPicPr>
          <p:nvPr/>
        </p:nvPicPr>
        <p:blipFill rotWithShape="1">
          <a:blip r:embed="rId10">
            <a:extLst>
              <a:ext uri="{28A0092B-C50C-407E-A947-70E740481C1C}">
                <a14:useLocalDpi xmlns:a14="http://schemas.microsoft.com/office/drawing/2010/main" val="0"/>
              </a:ext>
            </a:extLst>
          </a:blip>
          <a:srcRect l="10216" t="2792" r="13438" b="9600"/>
          <a:stretch/>
        </p:blipFill>
        <p:spPr>
          <a:xfrm>
            <a:off x="2928131" y="1892454"/>
            <a:ext cx="2574149" cy="1756326"/>
          </a:xfrm>
          <a:prstGeom prst="rect">
            <a:avLst/>
          </a:prstGeom>
        </p:spPr>
      </p:pic>
      <p:sp>
        <p:nvSpPr>
          <p:cNvPr id="29" name="CasellaDiTesto 28">
            <a:extLst>
              <a:ext uri="{FF2B5EF4-FFF2-40B4-BE49-F238E27FC236}">
                <a16:creationId xmlns:a16="http://schemas.microsoft.com/office/drawing/2014/main" xmlns="" id="{D78118B8-5A10-41C7-AADF-FC7A9EB0A040}"/>
              </a:ext>
            </a:extLst>
          </p:cNvPr>
          <p:cNvSpPr txBox="1"/>
          <p:nvPr/>
        </p:nvSpPr>
        <p:spPr>
          <a:xfrm>
            <a:off x="289678" y="1764425"/>
            <a:ext cx="2574150" cy="1800493"/>
          </a:xfrm>
          <a:prstGeom prst="rect">
            <a:avLst/>
          </a:prstGeom>
          <a:noFill/>
          <a:ln>
            <a:solidFill>
              <a:schemeClr val="bg1"/>
            </a:solidFill>
          </a:ln>
          <a:effectLst/>
        </p:spPr>
        <p:txBody>
          <a:bodyPr wrap="square" rtlCol="0">
            <a:spAutoFit/>
          </a:bodyPr>
          <a:lstStyle/>
          <a:p>
            <a:pPr algn="ctr"/>
            <a:endParaRPr lang="it-IT" dirty="0"/>
          </a:p>
          <a:p>
            <a:pPr marL="285750" indent="-285750" algn="just">
              <a:buFontTx/>
              <a:buChar char="-"/>
            </a:pPr>
            <a:r>
              <a:rPr lang="it-IT" sz="1500" dirty="0"/>
              <a:t>Middle of the 20° </a:t>
            </a:r>
            <a:r>
              <a:rPr lang="it-IT" sz="1500" dirty="0" err="1"/>
              <a:t>century</a:t>
            </a:r>
            <a:r>
              <a:rPr lang="it-IT" sz="1500" dirty="0"/>
              <a:t>, </a:t>
            </a:r>
            <a:r>
              <a:rPr lang="it-IT" sz="1500" dirty="0" err="1"/>
              <a:t>they</a:t>
            </a:r>
            <a:r>
              <a:rPr lang="it-IT" sz="1500" dirty="0"/>
              <a:t> </a:t>
            </a:r>
            <a:r>
              <a:rPr lang="it-IT" sz="1500" dirty="0" err="1"/>
              <a:t>were</a:t>
            </a:r>
            <a:r>
              <a:rPr lang="it-IT" sz="1500" dirty="0"/>
              <a:t> </a:t>
            </a:r>
            <a:r>
              <a:rPr lang="it-IT" sz="1500" dirty="0" err="1"/>
              <a:t>termed</a:t>
            </a:r>
            <a:r>
              <a:rPr lang="it-IT" sz="1500" dirty="0"/>
              <a:t> </a:t>
            </a:r>
            <a:r>
              <a:rPr lang="it-IT" sz="1500" dirty="0" err="1"/>
              <a:t>as</a:t>
            </a:r>
            <a:r>
              <a:rPr lang="it-IT" sz="1500" dirty="0"/>
              <a:t> water-</a:t>
            </a:r>
            <a:r>
              <a:rPr lang="it-IT" sz="1500" dirty="0" err="1"/>
              <a:t>swollen</a:t>
            </a:r>
            <a:r>
              <a:rPr lang="it-IT" sz="1500" dirty="0"/>
              <a:t> </a:t>
            </a:r>
            <a:r>
              <a:rPr lang="it-IT" sz="1500" dirty="0" err="1"/>
              <a:t>crosslinked</a:t>
            </a:r>
            <a:r>
              <a:rPr lang="it-IT" sz="1500" dirty="0"/>
              <a:t> </a:t>
            </a:r>
            <a:r>
              <a:rPr lang="it-IT" sz="1500" dirty="0" err="1"/>
              <a:t>polymeric</a:t>
            </a:r>
            <a:r>
              <a:rPr lang="it-IT" sz="1500" dirty="0"/>
              <a:t> networks</a:t>
            </a:r>
          </a:p>
          <a:p>
            <a:pPr marL="285750" indent="-285750" algn="just">
              <a:buFontTx/>
              <a:buChar char="-"/>
            </a:pPr>
            <a:endParaRPr lang="it-IT" dirty="0"/>
          </a:p>
        </p:txBody>
      </p:sp>
    </p:spTree>
    <p:extLst>
      <p:ext uri="{BB962C8B-B14F-4D97-AF65-F5344CB8AC3E}">
        <p14:creationId xmlns:p14="http://schemas.microsoft.com/office/powerpoint/2010/main" val="12234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Functional</a:t>
            </a:r>
            <a:r>
              <a:rPr lang="it-IT" sz="1900" kern="0" dirty="0">
                <a:solidFill>
                  <a:schemeClr val="bg1">
                    <a:lumMod val="65000"/>
                  </a:schemeClr>
                </a:solidFill>
              </a:rPr>
              <a:t> delivery systems</a:t>
            </a:r>
            <a:endParaRPr lang="it-IT" sz="1900" kern="0" dirty="0">
              <a:solidFill>
                <a:schemeClr val="bg1">
                  <a:lumMod val="75000"/>
                </a:schemeClr>
              </a:solidFill>
            </a:endParaRPr>
          </a:p>
        </p:txBody>
      </p:sp>
      <p:sp>
        <p:nvSpPr>
          <p:cNvPr id="9" name="CasellaDiTesto 8">
            <a:extLst>
              <a:ext uri="{FF2B5EF4-FFF2-40B4-BE49-F238E27FC236}">
                <a16:creationId xmlns:a16="http://schemas.microsoft.com/office/drawing/2014/main" xmlns="" id="{58CD761C-687F-45D8-9514-BFA52642BAB4}"/>
              </a:ext>
            </a:extLst>
          </p:cNvPr>
          <p:cNvSpPr txBox="1"/>
          <p:nvPr/>
        </p:nvSpPr>
        <p:spPr>
          <a:xfrm>
            <a:off x="243667" y="695170"/>
            <a:ext cx="5322916" cy="112954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en-US" sz="1500" dirty="0"/>
          </a:p>
          <a:p>
            <a:endParaRPr lang="en-US" sz="1500" dirty="0"/>
          </a:p>
        </p:txBody>
      </p:sp>
      <p:sp>
        <p:nvSpPr>
          <p:cNvPr id="16" name="CasellaDiTesto 15">
            <a:extLst>
              <a:ext uri="{FF2B5EF4-FFF2-40B4-BE49-F238E27FC236}">
                <a16:creationId xmlns:a16="http://schemas.microsoft.com/office/drawing/2014/main" xmlns="" id="{D37B319B-DCFA-4934-8D74-40DDEF896995}"/>
              </a:ext>
            </a:extLst>
          </p:cNvPr>
          <p:cNvSpPr txBox="1"/>
          <p:nvPr/>
        </p:nvSpPr>
        <p:spPr>
          <a:xfrm>
            <a:off x="243667" y="695170"/>
            <a:ext cx="5322916" cy="559230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en-US" sz="1500" dirty="0"/>
              <a:t>The application of these </a:t>
            </a:r>
            <a:r>
              <a:rPr lang="en-US" sz="1500" dirty="0" err="1"/>
              <a:t>bioactuating</a:t>
            </a:r>
            <a:r>
              <a:rPr lang="en-US" sz="1500" dirty="0"/>
              <a:t> systems requires a sophisticated molecular design, which increases their potential application</a:t>
            </a:r>
          </a:p>
          <a:p>
            <a:pPr marL="342900" indent="-342900">
              <a:buFontTx/>
              <a:buChar char="-"/>
            </a:pPr>
            <a:endParaRPr lang="en-US" sz="1500" dirty="0"/>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Some disease are known for significant changes on the homeostasis state</a:t>
            </a:r>
          </a:p>
          <a:p>
            <a:pPr marL="342900" indent="-342900">
              <a:buFontTx/>
              <a:buChar char="-"/>
            </a:pPr>
            <a:endParaRPr lang="en-US" sz="1500" dirty="0"/>
          </a:p>
          <a:p>
            <a:pPr marL="342900" indent="-342900">
              <a:buFontTx/>
              <a:buChar char="-"/>
            </a:pPr>
            <a:endParaRPr lang="en-US" sz="1500" dirty="0"/>
          </a:p>
          <a:p>
            <a:pPr marL="342900" indent="-342900">
              <a:buFontTx/>
              <a:buChar char="-"/>
            </a:pPr>
            <a:endParaRPr lang="en-US" sz="1500" dirty="0"/>
          </a:p>
          <a:p>
            <a:pPr marL="342900" indent="-342900">
              <a:buFontTx/>
              <a:buChar char="-"/>
            </a:pPr>
            <a:r>
              <a:rPr lang="en-US" sz="1500" dirty="0"/>
              <a:t>Pathological aspects that can be explored toward this objective</a:t>
            </a:r>
          </a:p>
          <a:p>
            <a:pPr marL="742950" lvl="1" indent="-285750">
              <a:buFont typeface="Arial" panose="020B0604020202020204" pitchFamily="34" charset="0"/>
              <a:buChar char="•"/>
            </a:pPr>
            <a:endParaRPr lang="en-US" sz="1500" dirty="0"/>
          </a:p>
          <a:p>
            <a:pPr marL="742950" lvl="1" indent="-285750">
              <a:buFont typeface="Arial" panose="020B0604020202020204" pitchFamily="34" charset="0"/>
              <a:buChar char="•"/>
            </a:pPr>
            <a:r>
              <a:rPr lang="en-US" sz="1500" dirty="0"/>
              <a:t>Inflammatory processes</a:t>
            </a:r>
          </a:p>
          <a:p>
            <a:pPr marL="742950" lvl="1" indent="-285750">
              <a:buFont typeface="Arial" panose="020B0604020202020204" pitchFamily="34" charset="0"/>
              <a:buChar char="•"/>
            </a:pPr>
            <a:r>
              <a:rPr lang="en-US" sz="1500" dirty="0"/>
              <a:t>Cancer therapy</a:t>
            </a:r>
          </a:p>
          <a:p>
            <a:pPr marL="742950" lvl="1" indent="-285750">
              <a:buFont typeface="Arial" panose="020B0604020202020204" pitchFamily="34" charset="0"/>
              <a:buChar char="•"/>
            </a:pPr>
            <a:r>
              <a:rPr lang="en-US" sz="1500" dirty="0"/>
              <a:t>Diabetes mellitus</a:t>
            </a:r>
          </a:p>
          <a:p>
            <a:pPr marL="342900" indent="-342900">
              <a:buFontTx/>
              <a:buChar char="-"/>
            </a:pPr>
            <a:endParaRPr lang="en-US"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23" name="CasellaDiTesto 22">
            <a:extLst>
              <a:ext uri="{FF2B5EF4-FFF2-40B4-BE49-F238E27FC236}">
                <a16:creationId xmlns:a16="http://schemas.microsoft.com/office/drawing/2014/main" xmlns="" id="{23A3DCFF-3C14-4946-AE17-4E2DE32A5376}"/>
              </a:ext>
            </a:extLst>
          </p:cNvPr>
          <p:cNvSpPr txBox="1"/>
          <p:nvPr/>
        </p:nvSpPr>
        <p:spPr>
          <a:xfrm>
            <a:off x="6217200" y="709684"/>
            <a:ext cx="5731133" cy="6869573"/>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en-US" sz="1500" dirty="0"/>
              <a:t>Which applications of smart polymers will likely succeed in clinic and why? </a:t>
            </a:r>
          </a:p>
          <a:p>
            <a:pPr marL="285750" indent="-285750" algn="just">
              <a:buFontTx/>
              <a:buChar char="-"/>
            </a:pPr>
            <a:endParaRPr lang="it-IT" sz="1500" dirty="0"/>
          </a:p>
          <a:p>
            <a:pPr marL="742950" lvl="1" indent="-285750" algn="just">
              <a:buFont typeface="Arial" panose="020B0604020202020204" pitchFamily="34" charset="0"/>
              <a:buChar char="•"/>
            </a:pPr>
            <a:r>
              <a:rPr lang="it-IT" sz="1500" dirty="0" err="1"/>
              <a:t>Tissue</a:t>
            </a:r>
            <a:r>
              <a:rPr lang="it-IT" sz="1500" dirty="0"/>
              <a:t> Engineering</a:t>
            </a:r>
          </a:p>
          <a:p>
            <a:pPr marL="1200150" lvl="2" indent="-285750">
              <a:buFont typeface="Arial" panose="020B0604020202020204" pitchFamily="34" charset="0"/>
              <a:buChar char="•"/>
            </a:pPr>
            <a:r>
              <a:rPr lang="en-US" sz="1500" dirty="0"/>
              <a:t>Harder to simulate bodily environment for tests</a:t>
            </a:r>
          </a:p>
          <a:p>
            <a:pPr marL="1200150" lvl="2" indent="-285750">
              <a:buFont typeface="Arial" panose="020B0604020202020204" pitchFamily="34" charset="0"/>
              <a:buChar char="•"/>
            </a:pPr>
            <a:r>
              <a:rPr lang="en-US" sz="1500" dirty="0"/>
              <a:t>Also, difficult to assess performance of grafts/ scaffolds/other devices in vivo</a:t>
            </a:r>
          </a:p>
          <a:p>
            <a:pPr marL="1200150" lvl="2" indent="-285750">
              <a:buFont typeface="Arial" panose="020B0604020202020204" pitchFamily="34" charset="0"/>
              <a:buChar char="•"/>
            </a:pPr>
            <a:r>
              <a:rPr lang="en-US" sz="1500" dirty="0"/>
              <a:t>May be developed for longer-term applications, so in turn it will take longer to test the materials</a:t>
            </a:r>
          </a:p>
          <a:p>
            <a:pPr marL="1200150" lvl="2" indent="-285750">
              <a:buFont typeface="Arial" panose="020B0604020202020204" pitchFamily="34" charset="0"/>
              <a:buChar char="•"/>
            </a:pPr>
            <a:r>
              <a:rPr lang="en-US" sz="1500" dirty="0"/>
              <a:t>Depends on whether you want to implant polymer scaffold with cells or wait for scaffold to degrade before implantation</a:t>
            </a:r>
            <a:r>
              <a:rPr lang="en-US" dirty="0"/>
              <a:t/>
            </a:r>
            <a:br>
              <a:rPr lang="en-US" dirty="0"/>
            </a:br>
            <a:endParaRPr lang="en-US" dirty="0"/>
          </a:p>
          <a:p>
            <a:pPr marL="742950" lvl="1" indent="-285750">
              <a:buFont typeface="Arial" panose="020B0604020202020204" pitchFamily="34" charset="0"/>
              <a:buChar char="•"/>
            </a:pPr>
            <a:r>
              <a:rPr lang="en-US" sz="1500" dirty="0"/>
              <a:t>Drug delivery</a:t>
            </a:r>
          </a:p>
          <a:p>
            <a:pPr marL="1200150" lvl="2" indent="-285750">
              <a:buFont typeface="Arial" panose="020B0604020202020204" pitchFamily="34" charset="0"/>
              <a:buChar char="•"/>
            </a:pPr>
            <a:r>
              <a:rPr lang="en-US" sz="1500" dirty="0"/>
              <a:t>Short-term operation, so it may take less time to complete testing</a:t>
            </a:r>
          </a:p>
          <a:p>
            <a:pPr marL="1200150" lvl="2" indent="-285750">
              <a:buFont typeface="Arial" panose="020B0604020202020204" pitchFamily="34" charset="0"/>
              <a:buChar char="•"/>
            </a:pPr>
            <a:r>
              <a:rPr lang="en-US" sz="1500" dirty="0"/>
              <a:t>Simple methods available to study release in vitro and able to test drug concentration for in vivo tests</a:t>
            </a:r>
          </a:p>
          <a:p>
            <a:pPr lvl="2"/>
            <a:endParaRPr lang="it-IT" sz="1500" dirty="0"/>
          </a:p>
          <a:p>
            <a:pPr marL="742950" lvl="1" indent="-285750" algn="just">
              <a:buFont typeface="Arial" panose="020B0604020202020204" pitchFamily="34" charset="0"/>
              <a:buChar char="•"/>
            </a:pPr>
            <a:r>
              <a:rPr lang="it-IT" sz="1500" dirty="0"/>
              <a:t>Smart </a:t>
            </a:r>
            <a:r>
              <a:rPr lang="it-IT" sz="1500" dirty="0" err="1"/>
              <a:t>diagnostic</a:t>
            </a:r>
            <a:r>
              <a:rPr lang="it-IT" sz="1500" dirty="0"/>
              <a:t> </a:t>
            </a:r>
            <a:r>
              <a:rPr lang="it-IT" sz="1500" dirty="0" err="1"/>
              <a:t>applications</a:t>
            </a:r>
            <a:endParaRPr lang="it-IT" sz="1500" dirty="0"/>
          </a:p>
          <a:p>
            <a:pPr marL="1200150" lvl="2" indent="-285750" algn="just">
              <a:buFont typeface="Arial" panose="020B0604020202020204" pitchFamily="34" charset="0"/>
              <a:buChar char="•"/>
            </a:pPr>
            <a:r>
              <a:rPr lang="it-IT" sz="1500" dirty="0"/>
              <a:t>Testing </a:t>
            </a:r>
            <a:r>
              <a:rPr lang="it-IT" sz="1500" dirty="0" err="1"/>
              <a:t>material</a:t>
            </a:r>
            <a:r>
              <a:rPr lang="it-IT" sz="1500" dirty="0"/>
              <a:t>, </a:t>
            </a:r>
            <a:r>
              <a:rPr lang="it-IT" sz="1500" dirty="0" err="1"/>
              <a:t>if</a:t>
            </a:r>
            <a:r>
              <a:rPr lang="it-IT" sz="1500" dirty="0"/>
              <a:t> </a:t>
            </a:r>
            <a:r>
              <a:rPr lang="it-IT" sz="1500" dirty="0" err="1"/>
              <a:t>not</a:t>
            </a:r>
            <a:r>
              <a:rPr lang="it-IT" sz="1500" dirty="0"/>
              <a:t> in body the </a:t>
            </a:r>
            <a:r>
              <a:rPr lang="it-IT" sz="1500" dirty="0" err="1"/>
              <a:t>regulations</a:t>
            </a:r>
            <a:r>
              <a:rPr lang="it-IT" sz="1500" dirty="0"/>
              <a:t> are </a:t>
            </a:r>
            <a:r>
              <a:rPr lang="it-IT" sz="1500" dirty="0" err="1"/>
              <a:t>much</a:t>
            </a:r>
            <a:r>
              <a:rPr lang="it-IT" sz="1500" dirty="0"/>
              <a:t> </a:t>
            </a:r>
            <a:r>
              <a:rPr lang="it-IT" sz="1500" dirty="0" err="1"/>
              <a:t>easier</a:t>
            </a:r>
            <a:r>
              <a:rPr lang="it-IT" sz="1500" dirty="0"/>
              <a:t> to </a:t>
            </a:r>
            <a:r>
              <a:rPr lang="it-IT" sz="1500" dirty="0" err="1"/>
              <a:t>meet</a:t>
            </a:r>
            <a:r>
              <a:rPr lang="it-IT" sz="1500" dirty="0"/>
              <a:t>/test</a:t>
            </a:r>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spTree>
    <p:extLst>
      <p:ext uri="{BB962C8B-B14F-4D97-AF65-F5344CB8AC3E}">
        <p14:creationId xmlns:p14="http://schemas.microsoft.com/office/powerpoint/2010/main" val="5580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xmlns="" id="{9006D71A-F58B-4F57-A7CF-FA6637DB8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774" y="1824577"/>
            <a:ext cx="4300451" cy="3225339"/>
          </a:xfrm>
          <a:prstGeom prst="rect">
            <a:avLst/>
          </a:prstGeom>
        </p:spPr>
      </p:pic>
      <p:sp>
        <p:nvSpPr>
          <p:cNvPr id="6" name="CasellaDiTesto 5">
            <a:extLst>
              <a:ext uri="{FF2B5EF4-FFF2-40B4-BE49-F238E27FC236}">
                <a16:creationId xmlns:a16="http://schemas.microsoft.com/office/drawing/2014/main" xmlns="" id="{190EA56A-EF9E-44F2-8844-D4417D709E9E}"/>
              </a:ext>
            </a:extLst>
          </p:cNvPr>
          <p:cNvSpPr txBox="1"/>
          <p:nvPr/>
        </p:nvSpPr>
        <p:spPr>
          <a:xfrm>
            <a:off x="3988031" y="2975582"/>
            <a:ext cx="4300451" cy="923330"/>
          </a:xfrm>
          <a:prstGeom prst="rect">
            <a:avLst/>
          </a:prstGeom>
          <a:noFill/>
        </p:spPr>
        <p:txBody>
          <a:bodyPr wrap="square" rtlCol="0">
            <a:spAutoFit/>
          </a:bodyPr>
          <a:lstStyle/>
          <a:p>
            <a:pPr algn="ctr"/>
            <a:endParaRPr lang="it-IT" dirty="0"/>
          </a:p>
          <a:p>
            <a:pPr algn="ctr"/>
            <a:endParaRPr lang="it-IT" dirty="0"/>
          </a:p>
          <a:p>
            <a:pPr algn="ctr"/>
            <a:endParaRPr lang="it-IT" dirty="0"/>
          </a:p>
        </p:txBody>
      </p:sp>
      <p:pic>
        <p:nvPicPr>
          <p:cNvPr id="3" name="Immagine 2">
            <a:extLst>
              <a:ext uri="{FF2B5EF4-FFF2-40B4-BE49-F238E27FC236}">
                <a16:creationId xmlns:a16="http://schemas.microsoft.com/office/drawing/2014/main" xmlns="" id="{DBDC7A0E-ABE6-4874-A2F5-A13BA9D0D81F}"/>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p:blipFill>
        <p:spPr>
          <a:xfrm>
            <a:off x="0" y="-643796"/>
            <a:ext cx="12192000" cy="7315201"/>
          </a:xfrm>
          <a:prstGeom prst="rect">
            <a:avLst/>
          </a:prstGeom>
        </p:spPr>
      </p:pic>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Tree>
    <p:extLst>
      <p:ext uri="{BB962C8B-B14F-4D97-AF65-F5344CB8AC3E}">
        <p14:creationId xmlns:p14="http://schemas.microsoft.com/office/powerpoint/2010/main" val="73738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6" name="CasellaDiTesto 5">
            <a:extLst>
              <a:ext uri="{FF2B5EF4-FFF2-40B4-BE49-F238E27FC236}">
                <a16:creationId xmlns:a16="http://schemas.microsoft.com/office/drawing/2014/main" xmlns="" id="{0003A0A9-49E6-47AC-9762-544F7859910C}"/>
              </a:ext>
            </a:extLst>
          </p:cNvPr>
          <p:cNvSpPr txBox="1"/>
          <p:nvPr/>
        </p:nvSpPr>
        <p:spPr>
          <a:xfrm>
            <a:off x="243667" y="695170"/>
            <a:ext cx="5322916" cy="4407360"/>
          </a:xfrm>
          <a:prstGeom prst="rect">
            <a:avLst/>
          </a:prstGeom>
          <a:noFill/>
        </p:spPr>
        <p:txBody>
          <a:bodyPr wrap="square" rtlCol="0">
            <a:spAutoFit/>
          </a:bodyPr>
          <a:lstStyle/>
          <a:p>
            <a:pPr algn="ctr" fontAlgn="base">
              <a:lnSpc>
                <a:spcPct val="85000"/>
              </a:lnSpc>
              <a:spcBef>
                <a:spcPct val="0"/>
              </a:spcBef>
              <a:spcAft>
                <a:spcPct val="0"/>
              </a:spcAft>
            </a:pPr>
            <a:r>
              <a:rPr lang="it-IT" sz="2600" dirty="0">
                <a:solidFill>
                  <a:srgbClr val="003366"/>
                </a:solidFill>
              </a:rPr>
              <a:t>Smart </a:t>
            </a:r>
            <a:r>
              <a:rPr lang="it-IT" sz="2600" dirty="0" err="1">
                <a:solidFill>
                  <a:srgbClr val="003366"/>
                </a:solidFill>
              </a:rPr>
              <a:t>Hydrogels</a:t>
            </a:r>
            <a:endParaRPr lang="it-IT" sz="2600" dirty="0">
              <a:solidFill>
                <a:srgbClr val="003366"/>
              </a:solidFill>
            </a:endParaRPr>
          </a:p>
          <a:p>
            <a:pPr algn="ctr" fontAlgn="base">
              <a:lnSpc>
                <a:spcPct val="85000"/>
              </a:lnSpc>
              <a:spcBef>
                <a:spcPct val="0"/>
              </a:spcBef>
              <a:spcAft>
                <a:spcPct val="0"/>
              </a:spcAft>
            </a:pPr>
            <a:endParaRPr lang="it-IT" dirty="0"/>
          </a:p>
          <a:p>
            <a:pPr marL="342900" indent="-342900">
              <a:buFontTx/>
              <a:buChar char="-"/>
            </a:pPr>
            <a:r>
              <a:rPr lang="it-IT" sz="1500" dirty="0"/>
              <a:t>The word «smart» </a:t>
            </a:r>
            <a:r>
              <a:rPr lang="it-IT" sz="1500" dirty="0" err="1"/>
              <a:t>was</a:t>
            </a:r>
            <a:r>
              <a:rPr lang="it-IT" sz="1500" dirty="0"/>
              <a:t> </a:t>
            </a:r>
            <a:r>
              <a:rPr lang="it-IT" sz="1500" dirty="0" err="1"/>
              <a:t>introduced</a:t>
            </a:r>
            <a:r>
              <a:rPr lang="it-IT" sz="1500" dirty="0"/>
              <a:t> in 1948   by Kuhn and co-workers</a:t>
            </a:r>
          </a:p>
          <a:p>
            <a:pPr marL="342900" indent="-342900">
              <a:buFontTx/>
              <a:buChar char="-"/>
            </a:pPr>
            <a:endParaRPr lang="it-IT" sz="1500" dirty="0"/>
          </a:p>
          <a:p>
            <a:pPr marL="342900" indent="-342900">
              <a:buFontTx/>
              <a:buChar char="-"/>
            </a:pPr>
            <a:endParaRPr lang="it-IT" sz="1500" dirty="0"/>
          </a:p>
          <a:p>
            <a:pPr marL="342900" indent="-342900">
              <a:buFontTx/>
              <a:buChar char="-"/>
            </a:pPr>
            <a:r>
              <a:rPr lang="it-IT" sz="1500" dirty="0"/>
              <a:t>Delivery concept </a:t>
            </a:r>
            <a:r>
              <a:rPr lang="it-IT" sz="1500" dirty="0" err="1"/>
              <a:t>denominated</a:t>
            </a:r>
            <a:r>
              <a:rPr lang="it-IT" sz="1500" dirty="0"/>
              <a:t> </a:t>
            </a:r>
            <a:r>
              <a:rPr lang="it-IT" sz="1500" dirty="0" err="1"/>
              <a:t>as</a:t>
            </a:r>
            <a:r>
              <a:rPr lang="it-IT" sz="1500" dirty="0"/>
              <a:t> «smart» </a:t>
            </a:r>
            <a:r>
              <a:rPr lang="it-IT" sz="1500" dirty="0" err="1"/>
              <a:t>because</a:t>
            </a:r>
            <a:r>
              <a:rPr lang="it-IT" sz="1500" dirty="0"/>
              <a:t> </a:t>
            </a:r>
            <a:r>
              <a:rPr lang="it-IT" sz="1500" dirty="0" err="1"/>
              <a:t>it</a:t>
            </a:r>
            <a:r>
              <a:rPr lang="it-IT" sz="1500" dirty="0"/>
              <a:t> can </a:t>
            </a:r>
            <a:r>
              <a:rPr lang="it-IT" sz="1500" dirty="0" err="1"/>
              <a:t>detect</a:t>
            </a:r>
            <a:r>
              <a:rPr lang="it-IT" sz="1500" dirty="0"/>
              <a:t> </a:t>
            </a:r>
            <a:r>
              <a:rPr lang="it-IT" sz="1500" dirty="0" err="1"/>
              <a:t>prevailing</a:t>
            </a:r>
            <a:r>
              <a:rPr lang="it-IT" sz="1500" dirty="0"/>
              <a:t> </a:t>
            </a:r>
            <a:r>
              <a:rPr lang="it-IT" sz="1500" dirty="0" err="1"/>
              <a:t>stimuli</a:t>
            </a:r>
            <a:r>
              <a:rPr lang="it-IT" sz="1500" dirty="0"/>
              <a:t> and </a:t>
            </a:r>
            <a:r>
              <a:rPr lang="it-IT" sz="1500" dirty="0" err="1"/>
              <a:t>respond</a:t>
            </a:r>
            <a:r>
              <a:rPr lang="it-IT" sz="1500" dirty="0"/>
              <a:t> </a:t>
            </a:r>
            <a:r>
              <a:rPr lang="it-IT" sz="1500" dirty="0" err="1"/>
              <a:t>through</a:t>
            </a:r>
            <a:r>
              <a:rPr lang="it-IT" sz="1500" dirty="0"/>
              <a:t> </a:t>
            </a:r>
            <a:r>
              <a:rPr lang="it-IT" sz="1500" dirty="0" err="1"/>
              <a:t>structural</a:t>
            </a:r>
            <a:r>
              <a:rPr lang="it-IT" sz="1500" dirty="0"/>
              <a:t>, </a:t>
            </a:r>
            <a:r>
              <a:rPr lang="it-IT" sz="1500" dirty="0" err="1"/>
              <a:t>morphological</a:t>
            </a:r>
            <a:r>
              <a:rPr lang="it-IT" sz="1500" dirty="0"/>
              <a:t> or </a:t>
            </a:r>
            <a:r>
              <a:rPr lang="it-IT" sz="1500" dirty="0" err="1"/>
              <a:t>functional</a:t>
            </a:r>
            <a:r>
              <a:rPr lang="it-IT" sz="1500" dirty="0"/>
              <a:t> </a:t>
            </a:r>
            <a:r>
              <a:rPr lang="it-IT" sz="1500" dirty="0" err="1"/>
              <a:t>changes</a:t>
            </a: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r>
              <a:rPr lang="it-IT" sz="1500" dirty="0" err="1"/>
              <a:t>Their</a:t>
            </a:r>
            <a:r>
              <a:rPr lang="it-IT" sz="1500" dirty="0"/>
              <a:t> </a:t>
            </a:r>
            <a:r>
              <a:rPr lang="it-IT" sz="1500" dirty="0" err="1"/>
              <a:t>unique</a:t>
            </a:r>
            <a:r>
              <a:rPr lang="it-IT" sz="1500" dirty="0"/>
              <a:t> </a:t>
            </a:r>
            <a:r>
              <a:rPr lang="it-IT" sz="1500" dirty="0" err="1"/>
              <a:t>properties</a:t>
            </a:r>
            <a:r>
              <a:rPr lang="it-IT" sz="1500" dirty="0"/>
              <a:t> can be </a:t>
            </a:r>
          </a:p>
          <a:p>
            <a:r>
              <a:rPr lang="it-IT" sz="1500" dirty="0"/>
              <a:t>      </a:t>
            </a:r>
            <a:r>
              <a:rPr lang="it-IT" sz="1500" dirty="0" err="1"/>
              <a:t>associated</a:t>
            </a:r>
            <a:r>
              <a:rPr lang="it-IT" sz="1500" dirty="0"/>
              <a:t> with </a:t>
            </a:r>
            <a:r>
              <a:rPr lang="it-IT" sz="1500" dirty="0" err="1"/>
              <a:t>environmental</a:t>
            </a:r>
            <a:r>
              <a:rPr lang="it-IT" sz="1500" dirty="0"/>
              <a:t> </a:t>
            </a:r>
            <a:r>
              <a:rPr lang="it-IT" sz="1500" dirty="0" err="1"/>
              <a:t>factors</a:t>
            </a:r>
            <a:endParaRPr lang="it-IT" sz="1500" dirty="0"/>
          </a:p>
          <a:p>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7" name="CasellaDiTesto 6">
            <a:extLst>
              <a:ext uri="{FF2B5EF4-FFF2-40B4-BE49-F238E27FC236}">
                <a16:creationId xmlns:a16="http://schemas.microsoft.com/office/drawing/2014/main" xmlns="" id="{EC1649AD-C46F-4D64-834B-BAA9BC8D5C04}"/>
              </a:ext>
            </a:extLst>
          </p:cNvPr>
          <p:cNvSpPr txBox="1"/>
          <p:nvPr/>
        </p:nvSpPr>
        <p:spPr>
          <a:xfrm>
            <a:off x="6217200" y="709684"/>
            <a:ext cx="5731133" cy="3822585"/>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a:t>The </a:t>
            </a:r>
            <a:r>
              <a:rPr lang="it-IT" sz="1500" dirty="0" err="1"/>
              <a:t>dynamic</a:t>
            </a:r>
            <a:r>
              <a:rPr lang="it-IT" sz="1500" dirty="0"/>
              <a:t> nature of </a:t>
            </a:r>
            <a:r>
              <a:rPr lang="it-IT" sz="1500" dirty="0" err="1"/>
              <a:t>supramolecular</a:t>
            </a:r>
            <a:r>
              <a:rPr lang="it-IT" sz="1500" dirty="0"/>
              <a:t> </a:t>
            </a:r>
            <a:r>
              <a:rPr lang="it-IT" sz="1500" dirty="0" err="1"/>
              <a:t>chemistry</a:t>
            </a:r>
            <a:r>
              <a:rPr lang="it-IT" sz="1500" dirty="0"/>
              <a:t> makes </a:t>
            </a:r>
            <a:r>
              <a:rPr lang="it-IT" sz="1500" dirty="0" err="1"/>
              <a:t>it</a:t>
            </a:r>
            <a:r>
              <a:rPr lang="it-IT" sz="1500" dirty="0"/>
              <a:t> </a:t>
            </a:r>
            <a:r>
              <a:rPr lang="it-IT" sz="1500" dirty="0" err="1"/>
              <a:t>applicable</a:t>
            </a:r>
            <a:r>
              <a:rPr lang="it-IT" sz="1500" dirty="0"/>
              <a:t> to the </a:t>
            </a:r>
            <a:r>
              <a:rPr lang="it-IT" sz="1500" dirty="0" err="1"/>
              <a:t>development</a:t>
            </a:r>
            <a:r>
              <a:rPr lang="it-IT" sz="1500" dirty="0"/>
              <a:t> of smart </a:t>
            </a:r>
            <a:r>
              <a:rPr lang="it-IT" sz="1500" dirty="0" err="1"/>
              <a:t>hydrogels</a:t>
            </a:r>
            <a:endParaRPr lang="it-IT" sz="1500" dirty="0"/>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marL="285750" indent="-285750" algn="just">
              <a:buFontTx/>
              <a:buChar char="-"/>
            </a:pPr>
            <a:r>
              <a:rPr lang="it-IT" sz="1500" dirty="0"/>
              <a:t>The </a:t>
            </a:r>
            <a:r>
              <a:rPr lang="it-IT" sz="1500" dirty="0" err="1"/>
              <a:t>final</a:t>
            </a:r>
            <a:r>
              <a:rPr lang="it-IT" sz="1500" dirty="0"/>
              <a:t> </a:t>
            </a:r>
            <a:r>
              <a:rPr lang="it-IT" sz="1500" dirty="0" err="1"/>
              <a:t>morphology</a:t>
            </a:r>
            <a:r>
              <a:rPr lang="it-IT" sz="1500" dirty="0"/>
              <a:t> </a:t>
            </a:r>
            <a:r>
              <a:rPr lang="it-IT" sz="1500" dirty="0" err="1"/>
              <a:t>expected</a:t>
            </a:r>
            <a:r>
              <a:rPr lang="it-IT" sz="1500" dirty="0"/>
              <a:t> for the </a:t>
            </a:r>
            <a:r>
              <a:rPr lang="it-IT" sz="1500" dirty="0" err="1"/>
              <a:t>hydrogel</a:t>
            </a:r>
            <a:r>
              <a:rPr lang="it-IT" sz="1500" dirty="0"/>
              <a:t> </a:t>
            </a:r>
            <a:r>
              <a:rPr lang="it-IT" sz="1500" dirty="0" err="1"/>
              <a:t>is</a:t>
            </a:r>
            <a:r>
              <a:rPr lang="it-IT" sz="1500" dirty="0"/>
              <a:t> </a:t>
            </a:r>
            <a:r>
              <a:rPr lang="it-IT" sz="1500" dirty="0" err="1"/>
              <a:t>associated</a:t>
            </a:r>
            <a:r>
              <a:rPr lang="it-IT" sz="1500" dirty="0"/>
              <a:t> with a </a:t>
            </a:r>
            <a:r>
              <a:rPr lang="it-IT" sz="1500" dirty="0" err="1"/>
              <a:t>series</a:t>
            </a:r>
            <a:r>
              <a:rPr lang="it-IT" sz="1500" dirty="0"/>
              <a:t> of </a:t>
            </a:r>
            <a:r>
              <a:rPr lang="it-IT" sz="1500" dirty="0" err="1"/>
              <a:t>variables</a:t>
            </a:r>
            <a:r>
              <a:rPr lang="it-IT" sz="1500" dirty="0"/>
              <a:t>, </a:t>
            </a:r>
            <a:r>
              <a:rPr lang="it-IT" sz="1500" dirty="0" err="1"/>
              <a:t>which</a:t>
            </a:r>
            <a:r>
              <a:rPr lang="it-IT" sz="1500" dirty="0"/>
              <a:t> </a:t>
            </a:r>
            <a:r>
              <a:rPr lang="it-IT" sz="1500" dirty="0" err="1"/>
              <a:t>primarily</a:t>
            </a:r>
            <a:r>
              <a:rPr lang="it-IT" sz="1500" dirty="0"/>
              <a:t> </a:t>
            </a:r>
            <a:r>
              <a:rPr lang="it-IT" sz="1500" dirty="0" err="1"/>
              <a:t>includes</a:t>
            </a:r>
            <a:r>
              <a:rPr lang="it-IT" sz="1500" dirty="0"/>
              <a:t> the </a:t>
            </a:r>
            <a:r>
              <a:rPr lang="it-IT" sz="1500" dirty="0" err="1"/>
              <a:t>synthesis</a:t>
            </a:r>
            <a:r>
              <a:rPr lang="it-IT" sz="1500" dirty="0"/>
              <a:t> or treatment </a:t>
            </a:r>
            <a:r>
              <a:rPr lang="it-IT" sz="1500" dirty="0" err="1"/>
              <a:t>procedures</a:t>
            </a:r>
            <a:r>
              <a:rPr lang="it-IT" sz="1500" dirty="0"/>
              <a:t> of the </a:t>
            </a:r>
            <a:r>
              <a:rPr lang="it-IT" sz="1500" dirty="0" err="1"/>
              <a:t>original</a:t>
            </a:r>
            <a:r>
              <a:rPr lang="it-IT" sz="1500" dirty="0"/>
              <a:t> </a:t>
            </a:r>
            <a:r>
              <a:rPr lang="it-IT" sz="1500" dirty="0" err="1"/>
              <a:t>polymer</a:t>
            </a:r>
            <a:r>
              <a:rPr lang="it-IT" sz="1500" dirty="0"/>
              <a:t>, </a:t>
            </a:r>
            <a:r>
              <a:rPr lang="it-IT" sz="1500" dirty="0" err="1"/>
              <a:t>monomer</a:t>
            </a:r>
            <a:r>
              <a:rPr lang="it-IT" sz="1500" dirty="0"/>
              <a:t> </a:t>
            </a:r>
            <a:r>
              <a:rPr lang="it-IT" sz="1500" dirty="0" err="1"/>
              <a:t>composition</a:t>
            </a:r>
            <a:r>
              <a:rPr lang="it-IT" sz="1500" dirty="0"/>
              <a:t> and </a:t>
            </a:r>
            <a:r>
              <a:rPr lang="it-IT" sz="1500" dirty="0" err="1"/>
              <a:t>their</a:t>
            </a:r>
            <a:r>
              <a:rPr lang="it-IT" sz="1500" dirty="0"/>
              <a:t> ratio</a:t>
            </a:r>
          </a:p>
          <a:p>
            <a:pPr marL="342900" indent="-342900" algn="ctr">
              <a:buFontTx/>
              <a:buChar char="-"/>
            </a:pPr>
            <a:endParaRPr lang="it-IT" sz="2000" dirty="0"/>
          </a:p>
          <a:p>
            <a:pPr marL="342900" indent="-342900" algn="ctr">
              <a:buFontTx/>
              <a:buChar char="-"/>
            </a:pPr>
            <a:endParaRPr lang="it-IT" sz="2000" dirty="0"/>
          </a:p>
        </p:txBody>
      </p:sp>
      <p:sp>
        <p:nvSpPr>
          <p:cNvPr id="5" name="Titolo 4">
            <a:extLst>
              <a:ext uri="{FF2B5EF4-FFF2-40B4-BE49-F238E27FC236}">
                <a16:creationId xmlns:a16="http://schemas.microsoft.com/office/drawing/2014/main" xmlns="" id="{C2C56250-CDBF-43B8-AA68-371C4F011316}"/>
              </a:ext>
            </a:extLst>
          </p:cNvPr>
          <p:cNvSpPr>
            <a:spLocks noGrp="1"/>
          </p:cNvSpPr>
          <p:nvPr>
            <p:ph type="title"/>
          </p:nvPr>
        </p:nvSpPr>
        <p:spPr>
          <a:xfrm>
            <a:off x="317357" y="154000"/>
            <a:ext cx="10428642" cy="555684"/>
          </a:xfrm>
        </p:spPr>
        <p:txBody>
          <a:bodyPr/>
          <a:lstStyle/>
          <a:p>
            <a:pPr marL="342900" indent="-342900">
              <a:buFont typeface="Wingdings" panose="05000000000000000000" pitchFamily="2" charset="2"/>
              <a:buChar char="v"/>
            </a:pPr>
            <a:r>
              <a:rPr lang="it-IT" sz="1900" dirty="0">
                <a:solidFill>
                  <a:schemeClr val="bg1">
                    <a:lumMod val="85000"/>
                  </a:schemeClr>
                </a:solidFill>
              </a:rPr>
              <a:t>Smart </a:t>
            </a:r>
            <a:r>
              <a:rPr lang="it-IT" sz="1900" dirty="0" err="1">
                <a:solidFill>
                  <a:schemeClr val="bg1">
                    <a:lumMod val="85000"/>
                  </a:schemeClr>
                </a:solidFill>
              </a:rPr>
              <a:t>Hydrogels</a:t>
            </a:r>
            <a:r>
              <a:rPr lang="it-IT" sz="1900" dirty="0">
                <a:solidFill>
                  <a:schemeClr val="bg1">
                    <a:lumMod val="85000"/>
                  </a:schemeClr>
                </a:solidFill>
              </a:rPr>
              <a:t> – </a:t>
            </a:r>
            <a:r>
              <a:rPr lang="it-IT" sz="1900" dirty="0" err="1">
                <a:solidFill>
                  <a:schemeClr val="bg1">
                    <a:lumMod val="65000"/>
                  </a:schemeClr>
                </a:solidFill>
              </a:rPr>
              <a:t>Introduction</a:t>
            </a:r>
            <a:endParaRPr lang="it-IT" sz="1900" dirty="0">
              <a:solidFill>
                <a:schemeClr val="bg1">
                  <a:lumMod val="65000"/>
                </a:schemeClr>
              </a:solidFill>
            </a:endParaRPr>
          </a:p>
        </p:txBody>
      </p:sp>
      <p:pic>
        <p:nvPicPr>
          <p:cNvPr id="3" name="Immagine 2" descr="Immagine che contiene screenshot&#10;&#10;Descrizione generata automaticamente">
            <a:extLst>
              <a:ext uri="{FF2B5EF4-FFF2-40B4-BE49-F238E27FC236}">
                <a16:creationId xmlns:a16="http://schemas.microsoft.com/office/drawing/2014/main" xmlns="" id="{337732FC-42CB-498E-906D-D6A5054218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98" t="6422" r="29566" b="17193"/>
          <a:stretch/>
        </p:blipFill>
        <p:spPr>
          <a:xfrm>
            <a:off x="4032383" y="3221665"/>
            <a:ext cx="1436438" cy="1630669"/>
          </a:xfrm>
          <a:prstGeom prst="rect">
            <a:avLst/>
          </a:prstGeom>
        </p:spPr>
      </p:pic>
      <p:sp>
        <p:nvSpPr>
          <p:cNvPr id="8" name="CasellaDiTesto 7">
            <a:extLst>
              <a:ext uri="{FF2B5EF4-FFF2-40B4-BE49-F238E27FC236}">
                <a16:creationId xmlns:a16="http://schemas.microsoft.com/office/drawing/2014/main" xmlns="" id="{A8B229B2-63DD-4998-8D41-890C0E0AA194}"/>
              </a:ext>
            </a:extLst>
          </p:cNvPr>
          <p:cNvSpPr txBox="1"/>
          <p:nvPr/>
        </p:nvSpPr>
        <p:spPr>
          <a:xfrm>
            <a:off x="3969526" y="4852334"/>
            <a:ext cx="1562152" cy="369332"/>
          </a:xfrm>
          <a:prstGeom prst="rect">
            <a:avLst/>
          </a:prstGeom>
          <a:noFill/>
        </p:spPr>
        <p:txBody>
          <a:bodyPr wrap="square" rtlCol="0">
            <a:spAutoFit/>
          </a:bodyPr>
          <a:lstStyle/>
          <a:p>
            <a:r>
              <a:rPr lang="it-IT" sz="900" dirty="0"/>
              <a:t>Journal of </a:t>
            </a:r>
            <a:r>
              <a:rPr lang="it-IT" sz="900" dirty="0" err="1"/>
              <a:t>Controlled</a:t>
            </a:r>
            <a:r>
              <a:rPr lang="it-IT" sz="900" dirty="0"/>
              <a:t> Release 194 (2014) 1-19</a:t>
            </a:r>
          </a:p>
        </p:txBody>
      </p:sp>
      <p:sp>
        <p:nvSpPr>
          <p:cNvPr id="11" name="CasellaDiTesto 10">
            <a:extLst>
              <a:ext uri="{FF2B5EF4-FFF2-40B4-BE49-F238E27FC236}">
                <a16:creationId xmlns:a16="http://schemas.microsoft.com/office/drawing/2014/main" xmlns="" id="{E803D7B3-B7FA-45BA-8696-D8073AF8A9DA}"/>
              </a:ext>
            </a:extLst>
          </p:cNvPr>
          <p:cNvSpPr txBox="1"/>
          <p:nvPr/>
        </p:nvSpPr>
        <p:spPr>
          <a:xfrm>
            <a:off x="243667" y="3965643"/>
            <a:ext cx="3909692" cy="2446824"/>
          </a:xfrm>
          <a:prstGeom prst="rect">
            <a:avLst/>
          </a:prstGeom>
          <a:noFill/>
        </p:spPr>
        <p:txBody>
          <a:bodyPr wrap="square" rtlCol="0">
            <a:spAutoFit/>
          </a:bodyPr>
          <a:lstStyle/>
          <a:p>
            <a:endParaRPr lang="it-IT" sz="1500" dirty="0"/>
          </a:p>
          <a:p>
            <a:endParaRPr lang="it-IT" sz="1500" dirty="0"/>
          </a:p>
          <a:p>
            <a:endParaRPr lang="it-IT" sz="1500" dirty="0"/>
          </a:p>
          <a:p>
            <a:pPr marL="342900" indent="-342900">
              <a:buFontTx/>
              <a:buChar char="-"/>
            </a:pPr>
            <a:r>
              <a:rPr lang="it-IT" sz="1500" dirty="0"/>
              <a:t>First </a:t>
            </a:r>
            <a:r>
              <a:rPr lang="it-IT" sz="1500" dirty="0" err="1"/>
              <a:t>publication</a:t>
            </a:r>
            <a:r>
              <a:rPr lang="it-IT" sz="1500" dirty="0"/>
              <a:t> </a:t>
            </a:r>
            <a:r>
              <a:rPr lang="it-IT" sz="1500" dirty="0" err="1"/>
              <a:t>about</a:t>
            </a:r>
            <a:r>
              <a:rPr lang="it-IT" sz="1500" dirty="0"/>
              <a:t> </a:t>
            </a:r>
            <a:r>
              <a:rPr lang="it-IT" sz="1500" dirty="0" err="1"/>
              <a:t>poly</a:t>
            </a:r>
            <a:r>
              <a:rPr lang="it-IT" sz="1500" dirty="0"/>
              <a:t> (</a:t>
            </a:r>
            <a:r>
              <a:rPr lang="it-IT" sz="1500" dirty="0" err="1"/>
              <a:t>acrylic</a:t>
            </a:r>
            <a:r>
              <a:rPr lang="it-IT" sz="1500" dirty="0"/>
              <a:t> acid), PAA, </a:t>
            </a:r>
            <a:r>
              <a:rPr lang="it-IT" sz="1500" dirty="0" err="1"/>
              <a:t>molecules</a:t>
            </a:r>
            <a:r>
              <a:rPr lang="it-IT" sz="1500" dirty="0"/>
              <a:t> </a:t>
            </a:r>
            <a:r>
              <a:rPr lang="it-IT" sz="1500" dirty="0" err="1"/>
              <a:t>that</a:t>
            </a:r>
            <a:r>
              <a:rPr lang="it-IT" sz="1500" dirty="0"/>
              <a:t> </a:t>
            </a:r>
            <a:r>
              <a:rPr lang="it-IT" sz="1500" dirty="0" err="1"/>
              <a:t>could</a:t>
            </a:r>
            <a:r>
              <a:rPr lang="it-IT" sz="1500" dirty="0"/>
              <a:t> </a:t>
            </a:r>
            <a:r>
              <a:rPr lang="it-IT" sz="1500" dirty="0" err="1"/>
              <a:t>undergo</a:t>
            </a:r>
            <a:r>
              <a:rPr lang="it-IT" sz="1500" dirty="0"/>
              <a:t> </a:t>
            </a:r>
            <a:r>
              <a:rPr lang="it-IT" sz="1500" dirty="0" err="1"/>
              <a:t>structural</a:t>
            </a:r>
            <a:r>
              <a:rPr lang="it-IT" sz="1500" dirty="0"/>
              <a:t> </a:t>
            </a:r>
            <a:r>
              <a:rPr lang="it-IT" sz="1500" dirty="0" err="1"/>
              <a:t>adjustments</a:t>
            </a:r>
            <a:r>
              <a:rPr lang="it-IT" sz="1500" dirty="0"/>
              <a:t> </a:t>
            </a:r>
            <a:r>
              <a:rPr lang="it-IT" sz="1500" dirty="0" err="1"/>
              <a:t>according</a:t>
            </a:r>
            <a:r>
              <a:rPr lang="it-IT" sz="1500" dirty="0"/>
              <a:t> with the media pH  </a:t>
            </a:r>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dirty="0"/>
          </a:p>
        </p:txBody>
      </p:sp>
      <p:pic>
        <p:nvPicPr>
          <p:cNvPr id="13" name="Immagine 12">
            <a:extLst>
              <a:ext uri="{FF2B5EF4-FFF2-40B4-BE49-F238E27FC236}">
                <a16:creationId xmlns:a16="http://schemas.microsoft.com/office/drawing/2014/main" xmlns="" id="{FD1979C7-0CF0-48A5-B6C7-FF4B169C0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5393" y="4675838"/>
            <a:ext cx="2879415" cy="1729702"/>
          </a:xfrm>
          <a:prstGeom prst="rect">
            <a:avLst/>
          </a:prstGeom>
        </p:spPr>
      </p:pic>
      <p:pic>
        <p:nvPicPr>
          <p:cNvPr id="14" name="Immagine 13">
            <a:extLst>
              <a:ext uri="{FF2B5EF4-FFF2-40B4-BE49-F238E27FC236}">
                <a16:creationId xmlns:a16="http://schemas.microsoft.com/office/drawing/2014/main" xmlns="" id="{11F65044-2A7F-45EF-8761-9779CE19C7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192" y="5719581"/>
            <a:ext cx="887914" cy="692885"/>
          </a:xfrm>
          <a:prstGeom prst="rect">
            <a:avLst/>
          </a:prstGeom>
        </p:spPr>
      </p:pic>
    </p:spTree>
    <p:extLst>
      <p:ext uri="{BB962C8B-B14F-4D97-AF65-F5344CB8AC3E}">
        <p14:creationId xmlns:p14="http://schemas.microsoft.com/office/powerpoint/2010/main" val="18111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6" name="CasellaDiTesto 5">
            <a:extLst>
              <a:ext uri="{FF2B5EF4-FFF2-40B4-BE49-F238E27FC236}">
                <a16:creationId xmlns:a16="http://schemas.microsoft.com/office/drawing/2014/main" xmlns="" id="{0003A0A9-49E6-47AC-9762-544F7859910C}"/>
              </a:ext>
            </a:extLst>
          </p:cNvPr>
          <p:cNvSpPr txBox="1"/>
          <p:nvPr/>
        </p:nvSpPr>
        <p:spPr>
          <a:xfrm>
            <a:off x="243667" y="695170"/>
            <a:ext cx="5205788" cy="5099858"/>
          </a:xfrm>
          <a:prstGeom prst="rect">
            <a:avLst/>
          </a:prstGeom>
          <a:noFill/>
        </p:spPr>
        <p:txBody>
          <a:bodyPr wrap="square" rtlCol="0">
            <a:spAutoFit/>
          </a:bodyPr>
          <a:lstStyle/>
          <a:p>
            <a:pPr algn="ctr" fontAlgn="base">
              <a:lnSpc>
                <a:spcPct val="85000"/>
              </a:lnSpc>
              <a:spcBef>
                <a:spcPct val="0"/>
              </a:spcBef>
              <a:spcAft>
                <a:spcPct val="0"/>
              </a:spcAft>
            </a:pPr>
            <a:r>
              <a:rPr lang="it-IT" sz="2600" dirty="0">
                <a:solidFill>
                  <a:srgbClr val="003366"/>
                </a:solidFill>
              </a:rPr>
              <a:t>Smart </a:t>
            </a:r>
            <a:r>
              <a:rPr lang="it-IT" sz="2600" dirty="0" err="1">
                <a:solidFill>
                  <a:srgbClr val="003366"/>
                </a:solidFill>
              </a:rPr>
              <a:t>Hydrogels</a:t>
            </a:r>
            <a:endParaRPr lang="it-IT" sz="2600" dirty="0">
              <a:solidFill>
                <a:srgbClr val="003366"/>
              </a:solidFill>
            </a:endParaRPr>
          </a:p>
          <a:p>
            <a:pPr algn="ctr" fontAlgn="base">
              <a:lnSpc>
                <a:spcPct val="85000"/>
              </a:lnSpc>
              <a:spcBef>
                <a:spcPct val="0"/>
              </a:spcBef>
              <a:spcAft>
                <a:spcPct val="0"/>
              </a:spcAft>
            </a:pPr>
            <a:endParaRPr lang="it-IT" dirty="0"/>
          </a:p>
          <a:p>
            <a:pPr marL="342900" indent="-342900">
              <a:buFontTx/>
              <a:buChar char="-"/>
            </a:pPr>
            <a:r>
              <a:rPr lang="it-IT" sz="1500" dirty="0"/>
              <a:t>A set of </a:t>
            </a:r>
            <a:r>
              <a:rPr lang="it-IT" sz="1500" dirty="0" err="1"/>
              <a:t>criteria</a:t>
            </a:r>
            <a:r>
              <a:rPr lang="it-IT" sz="1500" dirty="0"/>
              <a:t> </a:t>
            </a:r>
            <a:r>
              <a:rPr lang="it-IT" sz="1500" dirty="0" err="1"/>
              <a:t>has</a:t>
            </a:r>
            <a:r>
              <a:rPr lang="it-IT" sz="1500" dirty="0"/>
              <a:t> </a:t>
            </a:r>
            <a:r>
              <a:rPr lang="it-IT" sz="1500" dirty="0" err="1"/>
              <a:t>been</a:t>
            </a:r>
            <a:r>
              <a:rPr lang="it-IT" sz="1500" dirty="0"/>
              <a:t> </a:t>
            </a:r>
            <a:r>
              <a:rPr lang="it-IT" sz="1500" dirty="0" err="1"/>
              <a:t>used</a:t>
            </a:r>
            <a:r>
              <a:rPr lang="it-IT" sz="1500" dirty="0"/>
              <a:t> to </a:t>
            </a:r>
            <a:r>
              <a:rPr lang="it-IT" sz="1500" dirty="0" err="1"/>
              <a:t>classify</a:t>
            </a:r>
            <a:r>
              <a:rPr lang="it-IT" sz="1500" dirty="0"/>
              <a:t> </a:t>
            </a:r>
            <a:r>
              <a:rPr lang="it-IT" sz="1500" dirty="0" err="1"/>
              <a:t>these</a:t>
            </a:r>
            <a:r>
              <a:rPr lang="it-IT" sz="1500" dirty="0"/>
              <a:t> systems, </a:t>
            </a:r>
            <a:r>
              <a:rPr lang="it-IT" sz="1500" dirty="0" err="1"/>
              <a:t>including</a:t>
            </a:r>
            <a:r>
              <a:rPr lang="it-IT" sz="1500" dirty="0"/>
              <a:t> </a:t>
            </a:r>
            <a:r>
              <a:rPr lang="it-IT" sz="1500" dirty="0" err="1"/>
              <a:t>origin</a:t>
            </a:r>
            <a:r>
              <a:rPr lang="it-IT" sz="1500" dirty="0"/>
              <a:t> (</a:t>
            </a:r>
            <a:r>
              <a:rPr lang="it-IT" sz="1500" dirty="0" err="1"/>
              <a:t>natural</a:t>
            </a:r>
            <a:r>
              <a:rPr lang="it-IT" sz="1500" dirty="0"/>
              <a:t> or </a:t>
            </a:r>
            <a:r>
              <a:rPr lang="it-IT" sz="1500" dirty="0" err="1"/>
              <a:t>synthetic</a:t>
            </a:r>
            <a:r>
              <a:rPr lang="it-IT" sz="1500" dirty="0"/>
              <a:t>), </a:t>
            </a:r>
            <a:r>
              <a:rPr lang="it-IT" sz="1500" dirty="0" err="1"/>
              <a:t>degradability</a:t>
            </a:r>
            <a:r>
              <a:rPr lang="it-IT" sz="1500" dirty="0"/>
              <a:t> and cross-linking </a:t>
            </a:r>
            <a:r>
              <a:rPr lang="it-IT" sz="1500" dirty="0" err="1"/>
              <a:t>mechanism</a:t>
            </a:r>
            <a:r>
              <a:rPr lang="it-IT" sz="1500" dirty="0"/>
              <a:t>.</a:t>
            </a:r>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endParaRPr lang="it-IT" sz="1500" dirty="0"/>
          </a:p>
          <a:p>
            <a:endParaRPr lang="it-IT" sz="1500" dirty="0"/>
          </a:p>
          <a:p>
            <a:endParaRPr lang="it-IT" sz="1500" dirty="0"/>
          </a:p>
          <a:p>
            <a:pPr marL="342900" indent="-342900">
              <a:buFontTx/>
              <a:buChar char="-"/>
            </a:pPr>
            <a:r>
              <a:rPr lang="it-IT" sz="1500" dirty="0"/>
              <a:t>By </a:t>
            </a:r>
            <a:r>
              <a:rPr lang="it-IT" sz="1500" dirty="0" err="1"/>
              <a:t>manipulating</a:t>
            </a:r>
            <a:r>
              <a:rPr lang="it-IT" sz="1500" dirty="0"/>
              <a:t> the </a:t>
            </a:r>
            <a:r>
              <a:rPr lang="it-IT" sz="1500" dirty="0" err="1"/>
              <a:t>factors</a:t>
            </a:r>
            <a:r>
              <a:rPr lang="it-IT" sz="1500" dirty="0"/>
              <a:t> </a:t>
            </a:r>
            <a:r>
              <a:rPr lang="it-IT" sz="1500" dirty="0" err="1"/>
              <a:t>involved</a:t>
            </a:r>
            <a:r>
              <a:rPr lang="it-IT" sz="1500" dirty="0"/>
              <a:t> in </a:t>
            </a:r>
            <a:r>
              <a:rPr lang="it-IT" sz="1500" dirty="0" err="1"/>
              <a:t>these</a:t>
            </a:r>
            <a:r>
              <a:rPr lang="it-IT" sz="1500" dirty="0"/>
              <a:t> links, </a:t>
            </a:r>
            <a:r>
              <a:rPr lang="it-IT" sz="1500" dirty="0" err="1"/>
              <a:t>we</a:t>
            </a:r>
            <a:r>
              <a:rPr lang="it-IT" sz="1500" dirty="0"/>
              <a:t> control the </a:t>
            </a:r>
            <a:r>
              <a:rPr lang="it-IT" sz="1500" dirty="0" err="1"/>
              <a:t>structural</a:t>
            </a:r>
            <a:r>
              <a:rPr lang="it-IT" sz="1500" dirty="0"/>
              <a:t> </a:t>
            </a:r>
            <a:r>
              <a:rPr lang="it-IT" sz="1500" dirty="0" err="1"/>
              <a:t>properties</a:t>
            </a:r>
            <a:r>
              <a:rPr lang="it-IT" sz="1500" dirty="0"/>
              <a:t> of the </a:t>
            </a:r>
            <a:r>
              <a:rPr lang="it-IT" sz="1500" dirty="0" err="1"/>
              <a:t>final</a:t>
            </a:r>
            <a:r>
              <a:rPr lang="it-IT" sz="1500" dirty="0"/>
              <a:t> system</a:t>
            </a:r>
          </a:p>
          <a:p>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7" name="CasellaDiTesto 6">
            <a:extLst>
              <a:ext uri="{FF2B5EF4-FFF2-40B4-BE49-F238E27FC236}">
                <a16:creationId xmlns:a16="http://schemas.microsoft.com/office/drawing/2014/main" xmlns="" id="{EC1649AD-C46F-4D64-834B-BAA9BC8D5C04}"/>
              </a:ext>
            </a:extLst>
          </p:cNvPr>
          <p:cNvSpPr txBox="1"/>
          <p:nvPr/>
        </p:nvSpPr>
        <p:spPr>
          <a:xfrm>
            <a:off x="6217832" y="700719"/>
            <a:ext cx="5507183" cy="3360920"/>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Expected</a:t>
            </a:r>
            <a:r>
              <a:rPr lang="it-IT" sz="1500" dirty="0"/>
              <a:t> </a:t>
            </a:r>
            <a:r>
              <a:rPr lang="it-IT" sz="1500" dirty="0" err="1"/>
              <a:t>responses</a:t>
            </a:r>
            <a:r>
              <a:rPr lang="it-IT" sz="1500" dirty="0"/>
              <a:t> can be </a:t>
            </a:r>
            <a:r>
              <a:rPr lang="it-IT" sz="1500" dirty="0" err="1"/>
              <a:t>manifold</a:t>
            </a:r>
            <a:r>
              <a:rPr lang="it-IT" sz="1500" dirty="0"/>
              <a:t> and include </a:t>
            </a:r>
            <a:r>
              <a:rPr lang="it-IT" sz="1500" dirty="0" err="1"/>
              <a:t>degradation</a:t>
            </a:r>
            <a:r>
              <a:rPr lang="it-IT" sz="1500" dirty="0"/>
              <a:t>, </a:t>
            </a:r>
            <a:r>
              <a:rPr lang="it-IT" sz="1500" dirty="0" err="1"/>
              <a:t>drug</a:t>
            </a:r>
            <a:r>
              <a:rPr lang="it-IT" sz="1500" dirty="0"/>
              <a:t> release, </a:t>
            </a:r>
            <a:r>
              <a:rPr lang="it-IT" sz="1500" dirty="0" err="1"/>
              <a:t>swelling</a:t>
            </a:r>
            <a:r>
              <a:rPr lang="it-IT" sz="1500" dirty="0"/>
              <a:t>, </a:t>
            </a:r>
            <a:r>
              <a:rPr lang="it-IT" sz="1500" dirty="0" err="1"/>
              <a:t>changes</a:t>
            </a:r>
            <a:r>
              <a:rPr lang="it-IT" sz="1500" dirty="0"/>
              <a:t> in </a:t>
            </a:r>
            <a:r>
              <a:rPr lang="it-IT" sz="1500" dirty="0" err="1"/>
              <a:t>shape</a:t>
            </a:r>
            <a:r>
              <a:rPr lang="it-IT" sz="1500" dirty="0"/>
              <a:t> or </a:t>
            </a:r>
            <a:r>
              <a:rPr lang="it-IT" sz="1500" dirty="0" err="1"/>
              <a:t>surface</a:t>
            </a:r>
            <a:r>
              <a:rPr lang="it-IT" sz="1500" dirty="0"/>
              <a:t>, </a:t>
            </a:r>
            <a:r>
              <a:rPr lang="it-IT" sz="1500" dirty="0" err="1"/>
              <a:t>conformational</a:t>
            </a:r>
            <a:r>
              <a:rPr lang="it-IT" sz="1500" dirty="0"/>
              <a:t> </a:t>
            </a:r>
            <a:r>
              <a:rPr lang="it-IT" sz="1500" dirty="0" err="1"/>
              <a:t>modifications</a:t>
            </a:r>
            <a:r>
              <a:rPr lang="it-IT" sz="1500" dirty="0"/>
              <a:t> or </a:t>
            </a:r>
            <a:r>
              <a:rPr lang="it-IT" sz="1500" dirty="0" err="1"/>
              <a:t>micellization</a:t>
            </a:r>
            <a:r>
              <a:rPr lang="it-IT" sz="1500" dirty="0"/>
              <a:t> </a:t>
            </a:r>
          </a:p>
          <a:p>
            <a:pPr marL="285750" indent="-285750" algn="just">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r>
              <a:rPr lang="it-IT" sz="1500" dirty="0" err="1"/>
              <a:t>Responsiveness</a:t>
            </a:r>
            <a:endParaRPr lang="it-IT" sz="1500" dirty="0"/>
          </a:p>
          <a:p>
            <a:pPr marL="285750" indent="-285750" algn="just">
              <a:buFontTx/>
              <a:buChar char="-"/>
            </a:pPr>
            <a:endParaRPr lang="it-IT" sz="1500" dirty="0"/>
          </a:p>
          <a:p>
            <a:pPr marL="285750" indent="-285750" algn="just">
              <a:buFontTx/>
              <a:buChar char="-"/>
            </a:pPr>
            <a:endParaRPr lang="it-IT" sz="1500" dirty="0"/>
          </a:p>
          <a:p>
            <a:pPr marL="342900" indent="-342900" algn="ctr">
              <a:buFontTx/>
              <a:buChar char="-"/>
            </a:pPr>
            <a:endParaRPr lang="it-IT" sz="2000" dirty="0"/>
          </a:p>
          <a:p>
            <a:pPr marL="342900" indent="-342900" algn="ctr">
              <a:buFontTx/>
              <a:buChar char="-"/>
            </a:pPr>
            <a:endParaRPr lang="it-IT" sz="2000" dirty="0"/>
          </a:p>
        </p:txBody>
      </p:sp>
      <p:sp>
        <p:nvSpPr>
          <p:cNvPr id="5" name="Titolo 4">
            <a:extLst>
              <a:ext uri="{FF2B5EF4-FFF2-40B4-BE49-F238E27FC236}">
                <a16:creationId xmlns:a16="http://schemas.microsoft.com/office/drawing/2014/main" xmlns="" id="{C2C56250-CDBF-43B8-AA68-371C4F011316}"/>
              </a:ext>
            </a:extLst>
          </p:cNvPr>
          <p:cNvSpPr>
            <a:spLocks noGrp="1"/>
          </p:cNvSpPr>
          <p:nvPr>
            <p:ph type="title"/>
          </p:nvPr>
        </p:nvSpPr>
        <p:spPr>
          <a:xfrm>
            <a:off x="317357" y="154000"/>
            <a:ext cx="10428642" cy="555684"/>
          </a:xfrm>
        </p:spPr>
        <p:txBody>
          <a:bodyPr/>
          <a:lstStyle/>
          <a:p>
            <a:pPr marL="342900" indent="-342900">
              <a:buFont typeface="Wingdings" panose="05000000000000000000" pitchFamily="2" charset="2"/>
              <a:buChar char="v"/>
            </a:pPr>
            <a:r>
              <a:rPr lang="it-IT" sz="1900" dirty="0">
                <a:solidFill>
                  <a:schemeClr val="bg1">
                    <a:lumMod val="85000"/>
                  </a:schemeClr>
                </a:solidFill>
              </a:rPr>
              <a:t>Smart </a:t>
            </a:r>
            <a:r>
              <a:rPr lang="it-IT" sz="1900" dirty="0" err="1">
                <a:solidFill>
                  <a:schemeClr val="bg1">
                    <a:lumMod val="85000"/>
                  </a:schemeClr>
                </a:solidFill>
              </a:rPr>
              <a:t>Hydrogels</a:t>
            </a:r>
            <a:r>
              <a:rPr lang="it-IT" sz="1900" dirty="0">
                <a:solidFill>
                  <a:schemeClr val="bg1">
                    <a:lumMod val="85000"/>
                  </a:schemeClr>
                </a:solidFill>
              </a:rPr>
              <a:t> – </a:t>
            </a:r>
            <a:r>
              <a:rPr lang="it-IT" sz="1900" dirty="0" err="1">
                <a:solidFill>
                  <a:schemeClr val="bg1">
                    <a:lumMod val="65000"/>
                  </a:schemeClr>
                </a:solidFill>
              </a:rPr>
              <a:t>Classification</a:t>
            </a:r>
            <a:endParaRPr lang="it-IT" sz="1900" dirty="0">
              <a:solidFill>
                <a:schemeClr val="bg1">
                  <a:lumMod val="65000"/>
                </a:schemeClr>
              </a:solidFill>
            </a:endParaRPr>
          </a:p>
        </p:txBody>
      </p:sp>
      <p:grpSp>
        <p:nvGrpSpPr>
          <p:cNvPr id="12" name="Gruppo 11">
            <a:extLst>
              <a:ext uri="{FF2B5EF4-FFF2-40B4-BE49-F238E27FC236}">
                <a16:creationId xmlns:a16="http://schemas.microsoft.com/office/drawing/2014/main" xmlns="" id="{CCDFA458-7938-46C3-920B-E71D3C934494}"/>
              </a:ext>
            </a:extLst>
          </p:cNvPr>
          <p:cNvGrpSpPr/>
          <p:nvPr/>
        </p:nvGrpSpPr>
        <p:grpSpPr>
          <a:xfrm>
            <a:off x="1732770" y="2204973"/>
            <a:ext cx="2395249" cy="1539254"/>
            <a:chOff x="2795587" y="1290637"/>
            <a:chExt cx="6600825" cy="4276725"/>
          </a:xfrm>
        </p:grpSpPr>
        <p:pic>
          <p:nvPicPr>
            <p:cNvPr id="9" name="Immagine 8" descr="Immagine che contiene testo, mappa&#10;&#10;Descrizione generata automaticamente">
              <a:extLst>
                <a:ext uri="{FF2B5EF4-FFF2-40B4-BE49-F238E27FC236}">
                  <a16:creationId xmlns:a16="http://schemas.microsoft.com/office/drawing/2014/main" xmlns="" id="{A8222EBB-1750-4CA4-945C-2032306D8F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5587" y="1290637"/>
              <a:ext cx="6600825" cy="4276725"/>
            </a:xfrm>
            <a:prstGeom prst="rect">
              <a:avLst/>
            </a:prstGeom>
            <a:solidFill>
              <a:srgbClr val="FFFFFF"/>
            </a:solidFill>
          </p:spPr>
        </p:pic>
        <p:sp>
          <p:nvSpPr>
            <p:cNvPr id="10" name="Rettangolo 9">
              <a:extLst>
                <a:ext uri="{FF2B5EF4-FFF2-40B4-BE49-F238E27FC236}">
                  <a16:creationId xmlns:a16="http://schemas.microsoft.com/office/drawing/2014/main" xmlns="" id="{ED6B0195-202A-4330-88F3-5DFAAF35B961}"/>
                </a:ext>
              </a:extLst>
            </p:cNvPr>
            <p:cNvSpPr/>
            <p:nvPr/>
          </p:nvSpPr>
          <p:spPr bwMode="auto">
            <a:xfrm>
              <a:off x="2854036" y="3352800"/>
              <a:ext cx="1034473" cy="2032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grpSp>
      <p:pic>
        <p:nvPicPr>
          <p:cNvPr id="14" name="Immagine 13" descr="Immagine che contiene screenshot&#10;&#10;Descrizione generata automaticamente">
            <a:extLst>
              <a:ext uri="{FF2B5EF4-FFF2-40B4-BE49-F238E27FC236}">
                <a16:creationId xmlns:a16="http://schemas.microsoft.com/office/drawing/2014/main" xmlns="" id="{54E04D6B-B718-44D9-B063-03BD43170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66" y="4655127"/>
            <a:ext cx="6820943" cy="1801091"/>
          </a:xfrm>
          <a:prstGeom prst="rect">
            <a:avLst/>
          </a:prstGeom>
        </p:spPr>
      </p:pic>
      <p:pic>
        <p:nvPicPr>
          <p:cNvPr id="16" name="Immagine 15">
            <a:extLst>
              <a:ext uri="{FF2B5EF4-FFF2-40B4-BE49-F238E27FC236}">
                <a16:creationId xmlns:a16="http://schemas.microsoft.com/office/drawing/2014/main" xmlns="" id="{C54823D8-6445-4F73-93FD-8D7B902F0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448" y="3134541"/>
            <a:ext cx="3803539" cy="3321678"/>
          </a:xfrm>
          <a:prstGeom prst="rect">
            <a:avLst/>
          </a:prstGeom>
        </p:spPr>
      </p:pic>
    </p:spTree>
    <p:extLst>
      <p:ext uri="{BB962C8B-B14F-4D97-AF65-F5344CB8AC3E}">
        <p14:creationId xmlns:p14="http://schemas.microsoft.com/office/powerpoint/2010/main" val="1010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Thermo</a:t>
            </a:r>
            <a:r>
              <a:rPr lang="it-IT" sz="1900" kern="0" dirty="0">
                <a:solidFill>
                  <a:schemeClr val="bg1">
                    <a:lumMod val="65000"/>
                  </a:schemeClr>
                </a:solidFill>
              </a:rPr>
              <a:t>-responsive</a:t>
            </a:r>
            <a:r>
              <a:rPr lang="it-IT" sz="1900" kern="0" dirty="0">
                <a:solidFill>
                  <a:schemeClr val="bg1">
                    <a:lumMod val="75000"/>
                  </a:schemeClr>
                </a:solidFill>
              </a:rPr>
              <a:t> </a:t>
            </a:r>
          </a:p>
        </p:txBody>
      </p:sp>
      <p:sp>
        <p:nvSpPr>
          <p:cNvPr id="9" name="CasellaDiTesto 8">
            <a:extLst>
              <a:ext uri="{FF2B5EF4-FFF2-40B4-BE49-F238E27FC236}">
                <a16:creationId xmlns:a16="http://schemas.microsoft.com/office/drawing/2014/main" xmlns="" id="{E99C92E0-9DBE-4584-A7EE-973191423833}"/>
              </a:ext>
            </a:extLst>
          </p:cNvPr>
          <p:cNvSpPr txBox="1"/>
          <p:nvPr/>
        </p:nvSpPr>
        <p:spPr>
          <a:xfrm>
            <a:off x="243666" y="695170"/>
            <a:ext cx="5852333" cy="5753113"/>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it-IT" sz="1500" dirty="0" err="1"/>
              <a:t>As</a:t>
            </a:r>
            <a:r>
              <a:rPr lang="it-IT" sz="1500" dirty="0"/>
              <a:t> medium temperature </a:t>
            </a:r>
            <a:r>
              <a:rPr lang="it-IT" sz="1500" dirty="0" err="1"/>
              <a:t>may</a:t>
            </a:r>
            <a:r>
              <a:rPr lang="it-IT" sz="1500" dirty="0"/>
              <a:t> </a:t>
            </a:r>
            <a:r>
              <a:rPr lang="it-IT" sz="1500" dirty="0" err="1"/>
              <a:t>fluctuate</a:t>
            </a:r>
            <a:r>
              <a:rPr lang="it-IT" sz="1500" dirty="0"/>
              <a:t> in </a:t>
            </a:r>
            <a:r>
              <a:rPr lang="it-IT" sz="1500" dirty="0" err="1"/>
              <a:t>physiological</a:t>
            </a:r>
            <a:r>
              <a:rPr lang="it-IT" sz="1500" dirty="0"/>
              <a:t> and </a:t>
            </a:r>
            <a:r>
              <a:rPr lang="it-IT" sz="1500" dirty="0" err="1"/>
              <a:t>pathological</a:t>
            </a:r>
            <a:r>
              <a:rPr lang="it-IT" sz="1500" dirty="0"/>
              <a:t> </a:t>
            </a:r>
            <a:r>
              <a:rPr lang="it-IT" sz="1500" dirty="0" err="1"/>
              <a:t>conditions</a:t>
            </a:r>
            <a:r>
              <a:rPr lang="it-IT" sz="1500" dirty="0"/>
              <a:t>, </a:t>
            </a:r>
            <a:r>
              <a:rPr lang="it-IT" sz="1500" dirty="0" err="1"/>
              <a:t>thermo</a:t>
            </a:r>
            <a:r>
              <a:rPr lang="it-IT" sz="1500" dirty="0"/>
              <a:t>-responsive </a:t>
            </a:r>
            <a:r>
              <a:rPr lang="it-IT" sz="1500" dirty="0" err="1"/>
              <a:t>hydrogels</a:t>
            </a:r>
            <a:r>
              <a:rPr lang="it-IT" sz="1500" dirty="0"/>
              <a:t> are one of the </a:t>
            </a:r>
            <a:r>
              <a:rPr lang="it-IT" sz="1500" dirty="0" err="1"/>
              <a:t>most</a:t>
            </a:r>
            <a:r>
              <a:rPr lang="it-IT" sz="1500" dirty="0"/>
              <a:t> </a:t>
            </a:r>
            <a:r>
              <a:rPr lang="it-IT" sz="1500" dirty="0" err="1"/>
              <a:t>studied</a:t>
            </a:r>
            <a:r>
              <a:rPr lang="it-IT" sz="1500" dirty="0"/>
              <a:t> classes of </a:t>
            </a:r>
            <a:r>
              <a:rPr lang="it-IT" sz="1500" dirty="0" err="1"/>
              <a:t>stimuli</a:t>
            </a:r>
            <a:r>
              <a:rPr lang="it-IT" sz="1500" dirty="0"/>
              <a:t> systems in </a:t>
            </a:r>
            <a:r>
              <a:rPr lang="it-IT" sz="1500" dirty="0" err="1"/>
              <a:t>tissue</a:t>
            </a:r>
            <a:r>
              <a:rPr lang="it-IT" sz="1500" dirty="0"/>
              <a:t> engineering and </a:t>
            </a:r>
            <a:r>
              <a:rPr lang="it-IT" sz="1500" dirty="0" err="1"/>
              <a:t>drug</a:t>
            </a:r>
            <a:r>
              <a:rPr lang="it-IT" sz="1500" dirty="0"/>
              <a:t> delivery </a:t>
            </a:r>
            <a:r>
              <a:rPr lang="it-IT" sz="1500" dirty="0" err="1"/>
              <a:t>research</a:t>
            </a: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r>
              <a:rPr lang="it-IT" sz="1500" dirty="0" err="1"/>
              <a:t>Thermo</a:t>
            </a:r>
            <a:r>
              <a:rPr lang="it-IT" sz="1500" dirty="0"/>
              <a:t>-responsive </a:t>
            </a:r>
            <a:r>
              <a:rPr lang="it-IT" sz="1500" dirty="0" err="1"/>
              <a:t>hydrogels</a:t>
            </a:r>
            <a:r>
              <a:rPr lang="it-IT" sz="1500" dirty="0"/>
              <a:t> can be </a:t>
            </a:r>
            <a:r>
              <a:rPr lang="it-IT" sz="1500" dirty="0" err="1"/>
              <a:t>divided</a:t>
            </a:r>
            <a:r>
              <a:rPr lang="it-IT" sz="1500" dirty="0"/>
              <a:t> </a:t>
            </a:r>
            <a:r>
              <a:rPr lang="it-IT" sz="1500" dirty="0" err="1"/>
              <a:t>into</a:t>
            </a:r>
            <a:r>
              <a:rPr lang="it-IT" sz="1500" dirty="0"/>
              <a:t> </a:t>
            </a:r>
            <a:r>
              <a:rPr lang="it-IT" sz="1500" dirty="0" err="1"/>
              <a:t>two</a:t>
            </a:r>
            <a:r>
              <a:rPr lang="it-IT" sz="1500" dirty="0"/>
              <a:t> groups: </a:t>
            </a:r>
            <a:r>
              <a:rPr lang="it-IT" sz="1500" dirty="0" err="1"/>
              <a:t>lower</a:t>
            </a:r>
            <a:r>
              <a:rPr lang="it-IT" sz="1500" dirty="0"/>
              <a:t> </a:t>
            </a:r>
            <a:r>
              <a:rPr lang="it-IT" sz="1500" dirty="0" err="1"/>
              <a:t>critical</a:t>
            </a:r>
            <a:r>
              <a:rPr lang="it-IT" sz="1500" dirty="0"/>
              <a:t> </a:t>
            </a:r>
            <a:r>
              <a:rPr lang="it-IT" sz="1500" dirty="0" err="1"/>
              <a:t>solution</a:t>
            </a:r>
            <a:r>
              <a:rPr lang="it-IT" sz="1500" dirty="0"/>
              <a:t> temperature (LCST) and </a:t>
            </a:r>
            <a:r>
              <a:rPr lang="it-IT" sz="1500" dirty="0" err="1"/>
              <a:t>upper</a:t>
            </a:r>
            <a:r>
              <a:rPr lang="it-IT" sz="1500" dirty="0"/>
              <a:t> </a:t>
            </a:r>
            <a:r>
              <a:rPr lang="it-IT" sz="1500" dirty="0" err="1"/>
              <a:t>critical</a:t>
            </a:r>
            <a:r>
              <a:rPr lang="it-IT" sz="1500" dirty="0"/>
              <a:t> </a:t>
            </a:r>
            <a:r>
              <a:rPr lang="it-IT" sz="1500" dirty="0" err="1"/>
              <a:t>solution</a:t>
            </a:r>
            <a:r>
              <a:rPr lang="it-IT" sz="1500" dirty="0"/>
              <a:t> temperature (UCST)</a:t>
            </a:r>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endParaRPr lang="it-IT" sz="1500" dirty="0"/>
          </a:p>
          <a:p>
            <a:endParaRPr lang="it-IT" sz="1500" dirty="0"/>
          </a:p>
          <a:p>
            <a:endParaRPr lang="it-IT" sz="1500" dirty="0"/>
          </a:p>
          <a:p>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pic>
        <p:nvPicPr>
          <p:cNvPr id="11" name="Immagine 10" descr="Immagine che contiene mappa&#10;&#10;Descrizione generata automaticamente">
            <a:extLst>
              <a:ext uri="{FF2B5EF4-FFF2-40B4-BE49-F238E27FC236}">
                <a16:creationId xmlns:a16="http://schemas.microsoft.com/office/drawing/2014/main" xmlns="" id="{3EEB7AFF-925D-43F2-823D-B337D91BB299}"/>
              </a:ext>
            </a:extLst>
          </p:cNvPr>
          <p:cNvPicPr>
            <a:picLocks noChangeAspect="1"/>
          </p:cNvPicPr>
          <p:nvPr/>
        </p:nvPicPr>
        <p:blipFill rotWithShape="1">
          <a:blip r:embed="rId3">
            <a:extLst>
              <a:ext uri="{28A0092B-C50C-407E-A947-70E740481C1C}">
                <a14:useLocalDpi xmlns:a14="http://schemas.microsoft.com/office/drawing/2010/main" val="0"/>
              </a:ext>
            </a:extLst>
          </a:blip>
          <a:srcRect l="9113" t="2883" r="7609" b="41058"/>
          <a:stretch/>
        </p:blipFill>
        <p:spPr>
          <a:xfrm>
            <a:off x="782232" y="3830918"/>
            <a:ext cx="4775200" cy="1954306"/>
          </a:xfrm>
          <a:prstGeom prst="rect">
            <a:avLst/>
          </a:prstGeom>
        </p:spPr>
      </p:pic>
      <p:sp>
        <p:nvSpPr>
          <p:cNvPr id="12" name="CasellaDiTesto 11">
            <a:extLst>
              <a:ext uri="{FF2B5EF4-FFF2-40B4-BE49-F238E27FC236}">
                <a16:creationId xmlns:a16="http://schemas.microsoft.com/office/drawing/2014/main" xmlns="" id="{8D0927E2-C21E-4A98-B069-39B85CA8AACE}"/>
              </a:ext>
            </a:extLst>
          </p:cNvPr>
          <p:cNvSpPr txBox="1"/>
          <p:nvPr/>
        </p:nvSpPr>
        <p:spPr>
          <a:xfrm>
            <a:off x="854797" y="5785224"/>
            <a:ext cx="4571838" cy="369332"/>
          </a:xfrm>
          <a:prstGeom prst="rect">
            <a:avLst/>
          </a:prstGeom>
          <a:noFill/>
        </p:spPr>
        <p:txBody>
          <a:bodyPr wrap="square" rtlCol="0">
            <a:spAutoFit/>
          </a:bodyPr>
          <a:lstStyle/>
          <a:p>
            <a:r>
              <a:rPr lang="it-IT" sz="900" dirty="0" err="1"/>
              <a:t>Phase</a:t>
            </a:r>
            <a:r>
              <a:rPr lang="it-IT" sz="900" dirty="0"/>
              <a:t> </a:t>
            </a:r>
            <a:r>
              <a:rPr lang="it-IT" sz="900" dirty="0" err="1"/>
              <a:t>transition</a:t>
            </a:r>
            <a:r>
              <a:rPr lang="it-IT" sz="900" dirty="0"/>
              <a:t> </a:t>
            </a:r>
            <a:r>
              <a:rPr lang="it-IT" sz="900" dirty="0" err="1"/>
              <a:t>phenomenon</a:t>
            </a:r>
            <a:r>
              <a:rPr lang="it-IT" sz="900" dirty="0"/>
              <a:t>. (a) LCST and (b) UCST </a:t>
            </a:r>
            <a:r>
              <a:rPr lang="it-IT" sz="900" dirty="0" err="1"/>
              <a:t>phase</a:t>
            </a:r>
            <a:r>
              <a:rPr lang="it-IT" sz="900" dirty="0"/>
              <a:t> </a:t>
            </a:r>
            <a:r>
              <a:rPr lang="it-IT" sz="900" dirty="0" err="1"/>
              <a:t>transition</a:t>
            </a:r>
            <a:r>
              <a:rPr lang="it-IT" sz="900" dirty="0"/>
              <a:t> </a:t>
            </a:r>
            <a:r>
              <a:rPr lang="it-IT" sz="900" dirty="0" err="1"/>
              <a:t>behaviors</a:t>
            </a:r>
            <a:r>
              <a:rPr lang="it-IT" sz="900" dirty="0"/>
              <a:t> of </a:t>
            </a:r>
            <a:r>
              <a:rPr lang="it-IT" sz="900" dirty="0" err="1"/>
              <a:t>thermo</a:t>
            </a:r>
            <a:r>
              <a:rPr lang="it-IT" sz="900" dirty="0"/>
              <a:t>-responsive </a:t>
            </a:r>
            <a:r>
              <a:rPr lang="it-IT" sz="900" dirty="0" err="1"/>
              <a:t>polymers</a:t>
            </a:r>
            <a:r>
              <a:rPr lang="it-IT" sz="900" dirty="0"/>
              <a:t> in </a:t>
            </a:r>
            <a:r>
              <a:rPr lang="it-IT" sz="900" dirty="0" err="1"/>
              <a:t>solution</a:t>
            </a:r>
            <a:endParaRPr lang="it-IT" sz="900" dirty="0"/>
          </a:p>
        </p:txBody>
      </p:sp>
      <p:sp>
        <p:nvSpPr>
          <p:cNvPr id="21" name="CasellaDiTesto 20">
            <a:extLst>
              <a:ext uri="{FF2B5EF4-FFF2-40B4-BE49-F238E27FC236}">
                <a16:creationId xmlns:a16="http://schemas.microsoft.com/office/drawing/2014/main" xmlns="" id="{A8BE9518-300E-4FA7-866E-8DF5E44F24F1}"/>
              </a:ext>
            </a:extLst>
          </p:cNvPr>
          <p:cNvSpPr txBox="1"/>
          <p:nvPr/>
        </p:nvSpPr>
        <p:spPr>
          <a:xfrm>
            <a:off x="6217200" y="702000"/>
            <a:ext cx="5852333" cy="6355586"/>
          </a:xfrm>
          <a:prstGeom prst="rect">
            <a:avLst/>
          </a:prstGeom>
          <a:noFill/>
        </p:spPr>
        <p:txBody>
          <a:bodyPr wrap="square" rtlCol="0">
            <a:spAutoFit/>
          </a:bodyPr>
          <a:lstStyle/>
          <a:p>
            <a:endParaRPr lang="it-IT" sz="2600" dirty="0"/>
          </a:p>
          <a:p>
            <a:endParaRPr lang="it-IT" dirty="0"/>
          </a:p>
          <a:p>
            <a:pPr marL="342900" indent="-342900">
              <a:buFontTx/>
              <a:buChar char="-"/>
            </a:pPr>
            <a:r>
              <a:rPr lang="it-IT" sz="1500" dirty="0"/>
              <a:t>From 2005 to 2010, </a:t>
            </a:r>
            <a:r>
              <a:rPr lang="it-IT" sz="1500" dirty="0" err="1"/>
              <a:t>only</a:t>
            </a:r>
            <a:r>
              <a:rPr lang="it-IT" sz="1500" dirty="0"/>
              <a:t> 44 </a:t>
            </a:r>
            <a:r>
              <a:rPr lang="it-IT" sz="1500" dirty="0" err="1"/>
              <a:t>publications</a:t>
            </a:r>
            <a:r>
              <a:rPr lang="it-IT" sz="1500" dirty="0"/>
              <a:t> per </a:t>
            </a:r>
            <a:r>
              <a:rPr lang="it-IT" sz="1500" dirty="0" err="1"/>
              <a:t>year</a:t>
            </a:r>
            <a:r>
              <a:rPr lang="it-IT" sz="1500" dirty="0"/>
              <a:t> </a:t>
            </a:r>
            <a:r>
              <a:rPr lang="it-IT" sz="1500" dirty="0" err="1"/>
              <a:t>were</a:t>
            </a:r>
            <a:r>
              <a:rPr lang="it-IT" sz="1500" dirty="0"/>
              <a:t> </a:t>
            </a:r>
            <a:r>
              <a:rPr lang="it-IT" sz="1500" dirty="0" err="1"/>
              <a:t>addressed</a:t>
            </a:r>
            <a:r>
              <a:rPr lang="it-IT" sz="1500" dirty="0"/>
              <a:t> to UCST </a:t>
            </a:r>
            <a:r>
              <a:rPr lang="it-IT" sz="1500" dirty="0" err="1"/>
              <a:t>against</a:t>
            </a:r>
            <a:r>
              <a:rPr lang="it-IT" sz="1500" dirty="0"/>
              <a:t> 330 </a:t>
            </a:r>
            <a:r>
              <a:rPr lang="it-IT" sz="1500" dirty="0" err="1"/>
              <a:t>included</a:t>
            </a:r>
            <a:r>
              <a:rPr lang="it-IT" sz="1500" dirty="0"/>
              <a:t> LCST</a:t>
            </a:r>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endParaRPr lang="it-IT" sz="1500" dirty="0"/>
          </a:p>
          <a:p>
            <a:pPr marL="342900" indent="-342900">
              <a:buFontTx/>
              <a:buChar char="-"/>
            </a:pPr>
            <a:r>
              <a:rPr lang="it-IT" sz="1500" dirty="0" err="1"/>
              <a:t>Several</a:t>
            </a:r>
            <a:r>
              <a:rPr lang="it-IT" sz="1500" dirty="0"/>
              <a:t> </a:t>
            </a:r>
            <a:r>
              <a:rPr lang="it-IT" sz="1500" dirty="0" err="1"/>
              <a:t>polymers</a:t>
            </a:r>
            <a:r>
              <a:rPr lang="it-IT" sz="1500" dirty="0"/>
              <a:t> can be </a:t>
            </a:r>
            <a:r>
              <a:rPr lang="it-IT" sz="1500" dirty="0" err="1"/>
              <a:t>included</a:t>
            </a:r>
            <a:r>
              <a:rPr lang="it-IT" sz="1500" dirty="0"/>
              <a:t> in </a:t>
            </a:r>
            <a:r>
              <a:rPr lang="it-IT" sz="1500" dirty="0" err="1"/>
              <a:t>both</a:t>
            </a:r>
            <a:r>
              <a:rPr lang="it-IT" sz="1500" dirty="0"/>
              <a:t> LCST and UCST classes, e.g. PEO, </a:t>
            </a:r>
            <a:r>
              <a:rPr lang="it-IT" sz="1500" dirty="0" err="1"/>
              <a:t>which</a:t>
            </a:r>
            <a:r>
              <a:rPr lang="it-IT" sz="1500" dirty="0"/>
              <a:t> shows a loop-</a:t>
            </a:r>
            <a:r>
              <a:rPr lang="it-IT" sz="1500" dirty="0" err="1"/>
              <a:t>shaped</a:t>
            </a:r>
            <a:r>
              <a:rPr lang="it-IT" sz="1500" dirty="0"/>
              <a:t> </a:t>
            </a:r>
            <a:r>
              <a:rPr lang="it-IT" sz="1500" dirty="0" err="1"/>
              <a:t>miscibility</a:t>
            </a:r>
            <a:r>
              <a:rPr lang="it-IT" sz="1500" dirty="0"/>
              <a:t> gap with UCST &gt; LCST.</a:t>
            </a:r>
          </a:p>
          <a:p>
            <a:pPr marL="342900" indent="-342900">
              <a:buFontTx/>
              <a:buChar char="-"/>
            </a:pPr>
            <a:endParaRPr lang="it-IT" sz="1500" dirty="0"/>
          </a:p>
          <a:p>
            <a:pPr marL="342900" indent="-342900">
              <a:buFontTx/>
              <a:buChar char="-"/>
            </a:pPr>
            <a:endParaRPr lang="it-IT" sz="1500" dirty="0"/>
          </a:p>
          <a:p>
            <a:pPr marL="285750" indent="-285750" algn="just">
              <a:buFontTx/>
              <a:buChar char="-"/>
            </a:pPr>
            <a:endParaRPr lang="it-IT" dirty="0"/>
          </a:p>
        </p:txBody>
      </p:sp>
      <p:pic>
        <p:nvPicPr>
          <p:cNvPr id="24" name="Immagine 23">
            <a:extLst>
              <a:ext uri="{FF2B5EF4-FFF2-40B4-BE49-F238E27FC236}">
                <a16:creationId xmlns:a16="http://schemas.microsoft.com/office/drawing/2014/main" xmlns="" id="{25885335-D065-42D7-A096-05B2DC0452E3}"/>
              </a:ext>
            </a:extLst>
          </p:cNvPr>
          <p:cNvPicPr>
            <a:picLocks noChangeAspect="1"/>
          </p:cNvPicPr>
          <p:nvPr/>
        </p:nvPicPr>
        <p:blipFill rotWithShape="1">
          <a:blip r:embed="rId4">
            <a:extLst>
              <a:ext uri="{28A0092B-C50C-407E-A947-70E740481C1C}">
                <a14:useLocalDpi xmlns:a14="http://schemas.microsoft.com/office/drawing/2010/main" val="0"/>
              </a:ext>
            </a:extLst>
          </a:blip>
          <a:srcRect l="9725" t="6187" r="5485"/>
          <a:stretch/>
        </p:blipFill>
        <p:spPr>
          <a:xfrm>
            <a:off x="7357346" y="2277880"/>
            <a:ext cx="3388653" cy="1460241"/>
          </a:xfrm>
          <a:prstGeom prst="rect">
            <a:avLst/>
          </a:prstGeom>
        </p:spPr>
      </p:pic>
      <p:grpSp>
        <p:nvGrpSpPr>
          <p:cNvPr id="33" name="Gruppo 32">
            <a:extLst>
              <a:ext uri="{FF2B5EF4-FFF2-40B4-BE49-F238E27FC236}">
                <a16:creationId xmlns:a16="http://schemas.microsoft.com/office/drawing/2014/main" xmlns="" id="{700BFA5F-D839-45DA-B768-6D6A133F4811}"/>
              </a:ext>
            </a:extLst>
          </p:cNvPr>
          <p:cNvGrpSpPr/>
          <p:nvPr/>
        </p:nvGrpSpPr>
        <p:grpSpPr>
          <a:xfrm>
            <a:off x="7357346" y="4086106"/>
            <a:ext cx="3424124" cy="976686"/>
            <a:chOff x="8116838" y="2957223"/>
            <a:chExt cx="3408412" cy="1109952"/>
          </a:xfrm>
        </p:grpSpPr>
        <p:pic>
          <p:nvPicPr>
            <p:cNvPr id="27" name="Immagine 26">
              <a:extLst>
                <a:ext uri="{FF2B5EF4-FFF2-40B4-BE49-F238E27FC236}">
                  <a16:creationId xmlns:a16="http://schemas.microsoft.com/office/drawing/2014/main" xmlns="" id="{8BAA7207-3BBA-4299-9EBB-5B3DF711E9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452" y="3220643"/>
              <a:ext cx="851605" cy="554773"/>
            </a:xfrm>
            <a:prstGeom prst="rect">
              <a:avLst/>
            </a:prstGeom>
          </p:spPr>
        </p:pic>
        <p:pic>
          <p:nvPicPr>
            <p:cNvPr id="28" name="Immagine 27">
              <a:extLst>
                <a:ext uri="{FF2B5EF4-FFF2-40B4-BE49-F238E27FC236}">
                  <a16:creationId xmlns:a16="http://schemas.microsoft.com/office/drawing/2014/main" xmlns="" id="{0B137047-A547-4530-BA6B-647DF661C4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2644" y="3246166"/>
              <a:ext cx="565405" cy="503728"/>
            </a:xfrm>
            <a:prstGeom prst="rect">
              <a:avLst/>
            </a:prstGeom>
          </p:spPr>
        </p:pic>
        <p:sp>
          <p:nvSpPr>
            <p:cNvPr id="30" name="Rettangolo 29">
              <a:extLst>
                <a:ext uri="{FF2B5EF4-FFF2-40B4-BE49-F238E27FC236}">
                  <a16:creationId xmlns:a16="http://schemas.microsoft.com/office/drawing/2014/main" xmlns="" id="{4151DE2D-E6EC-4A8B-B2C8-4726DD8051CF}"/>
                </a:ext>
              </a:extLst>
            </p:cNvPr>
            <p:cNvSpPr/>
            <p:nvPr/>
          </p:nvSpPr>
          <p:spPr bwMode="auto">
            <a:xfrm>
              <a:off x="8116838" y="2957223"/>
              <a:ext cx="3408412" cy="1109952"/>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solidFill>
                    <a:schemeClr val="bg1"/>
                  </a:solidFill>
                </a:ln>
                <a:noFill/>
                <a:effectLst/>
                <a:latin typeface="Arial" charset="0"/>
              </a:endParaRPr>
            </a:p>
          </p:txBody>
        </p:sp>
        <p:sp>
          <p:nvSpPr>
            <p:cNvPr id="31" name="CasellaDiTesto 30">
              <a:extLst>
                <a:ext uri="{FF2B5EF4-FFF2-40B4-BE49-F238E27FC236}">
                  <a16:creationId xmlns:a16="http://schemas.microsoft.com/office/drawing/2014/main" xmlns="" id="{1E0FF145-C090-4CB0-9C54-68D8B8A27F67}"/>
                </a:ext>
              </a:extLst>
            </p:cNvPr>
            <p:cNvSpPr txBox="1"/>
            <p:nvPr/>
          </p:nvSpPr>
          <p:spPr>
            <a:xfrm>
              <a:off x="8233107" y="3775826"/>
              <a:ext cx="3176661" cy="200055"/>
            </a:xfrm>
            <a:prstGeom prst="rect">
              <a:avLst/>
            </a:prstGeom>
            <a:noFill/>
          </p:spPr>
          <p:txBody>
            <a:bodyPr wrap="square" rtlCol="0">
              <a:spAutoFit/>
            </a:bodyPr>
            <a:lstStyle/>
            <a:p>
              <a:r>
                <a:rPr lang="it-IT" sz="700" dirty="0"/>
                <a:t>    </a:t>
              </a:r>
              <a:r>
                <a:rPr lang="it-IT" sz="700" dirty="0" err="1"/>
                <a:t>PAAs</a:t>
              </a:r>
              <a:r>
                <a:rPr lang="it-IT" sz="700" dirty="0"/>
                <a:t>   	       </a:t>
              </a:r>
              <a:r>
                <a:rPr lang="it-IT" sz="700" dirty="0" err="1"/>
                <a:t>PAMs</a:t>
              </a:r>
              <a:r>
                <a:rPr lang="it-IT" sz="700" dirty="0"/>
                <a:t>	               </a:t>
              </a:r>
              <a:r>
                <a:rPr lang="it-IT" sz="700" dirty="0" err="1"/>
                <a:t>Sulfonate</a:t>
              </a:r>
              <a:endParaRPr lang="it-IT" sz="700" dirty="0"/>
            </a:p>
          </p:txBody>
        </p:sp>
        <p:pic>
          <p:nvPicPr>
            <p:cNvPr id="32" name="Immagine 31">
              <a:extLst>
                <a:ext uri="{FF2B5EF4-FFF2-40B4-BE49-F238E27FC236}">
                  <a16:creationId xmlns:a16="http://schemas.microsoft.com/office/drawing/2014/main" xmlns="" id="{53A71FC4-D2D3-4504-835A-8FBDE05E2C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2634" y="3246166"/>
              <a:ext cx="1203517" cy="503728"/>
            </a:xfrm>
            <a:prstGeom prst="rect">
              <a:avLst/>
            </a:prstGeom>
          </p:spPr>
        </p:pic>
      </p:grpSp>
    </p:spTree>
    <p:extLst>
      <p:ext uri="{BB962C8B-B14F-4D97-AF65-F5344CB8AC3E}">
        <p14:creationId xmlns:p14="http://schemas.microsoft.com/office/powerpoint/2010/main" val="5047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Thermo</a:t>
            </a:r>
            <a:r>
              <a:rPr lang="it-IT" sz="1900" kern="0" dirty="0">
                <a:solidFill>
                  <a:schemeClr val="bg1">
                    <a:lumMod val="65000"/>
                  </a:schemeClr>
                </a:solidFill>
              </a:rPr>
              <a:t>-responsive</a:t>
            </a:r>
            <a:r>
              <a:rPr lang="it-IT" sz="1900" kern="0" dirty="0">
                <a:solidFill>
                  <a:schemeClr val="bg1">
                    <a:lumMod val="75000"/>
                  </a:schemeClr>
                </a:solidFill>
              </a:rPr>
              <a:t> </a:t>
            </a:r>
          </a:p>
        </p:txBody>
      </p:sp>
      <p:sp>
        <p:nvSpPr>
          <p:cNvPr id="9" name="CasellaDiTesto 8">
            <a:extLst>
              <a:ext uri="{FF2B5EF4-FFF2-40B4-BE49-F238E27FC236}">
                <a16:creationId xmlns:a16="http://schemas.microsoft.com/office/drawing/2014/main" xmlns="" id="{E99C92E0-9DBE-4584-A7EE-973191423833}"/>
              </a:ext>
            </a:extLst>
          </p:cNvPr>
          <p:cNvSpPr txBox="1"/>
          <p:nvPr/>
        </p:nvSpPr>
        <p:spPr>
          <a:xfrm>
            <a:off x="243666" y="695170"/>
            <a:ext cx="5852333" cy="4176528"/>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endParaRPr lang="it-IT" sz="1500" dirty="0"/>
          </a:p>
          <a:p>
            <a:endParaRPr lang="it-IT" sz="1500" dirty="0"/>
          </a:p>
          <a:p>
            <a:endParaRPr lang="it-IT" sz="1500" dirty="0"/>
          </a:p>
          <a:p>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18" name="CasellaDiTesto 17">
            <a:extLst>
              <a:ext uri="{FF2B5EF4-FFF2-40B4-BE49-F238E27FC236}">
                <a16:creationId xmlns:a16="http://schemas.microsoft.com/office/drawing/2014/main" xmlns="" id="{5B026174-CFD1-4D3B-B581-6A4002C5CF49}"/>
              </a:ext>
            </a:extLst>
          </p:cNvPr>
          <p:cNvSpPr txBox="1"/>
          <p:nvPr/>
        </p:nvSpPr>
        <p:spPr>
          <a:xfrm>
            <a:off x="372122" y="709684"/>
            <a:ext cx="5852333" cy="5847755"/>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algn="ctr" fontAlgn="base">
              <a:lnSpc>
                <a:spcPct val="85000"/>
              </a:lnSpc>
              <a:spcBef>
                <a:spcPct val="0"/>
              </a:spcBef>
              <a:spcAft>
                <a:spcPct val="0"/>
              </a:spcAft>
            </a:pPr>
            <a:endParaRPr lang="it-IT" dirty="0"/>
          </a:p>
          <a:p>
            <a:pPr marL="342900" indent="-342900">
              <a:buFontTx/>
              <a:buChar char="-"/>
            </a:pPr>
            <a:r>
              <a:rPr lang="it-IT" sz="1500" dirty="0"/>
              <a:t>For LCST </a:t>
            </a:r>
            <a:r>
              <a:rPr lang="it-IT" sz="1500" dirty="0" err="1"/>
              <a:t>hydrogels</a:t>
            </a:r>
            <a:r>
              <a:rPr lang="it-IT" sz="1500" dirty="0"/>
              <a:t>, </a:t>
            </a:r>
            <a:r>
              <a:rPr lang="it-IT" sz="1500" dirty="0" err="1"/>
              <a:t>at</a:t>
            </a:r>
            <a:r>
              <a:rPr lang="it-IT" sz="1500" dirty="0"/>
              <a:t> </a:t>
            </a:r>
            <a:r>
              <a:rPr lang="it-IT" sz="1500" dirty="0" err="1"/>
              <a:t>lower</a:t>
            </a:r>
            <a:r>
              <a:rPr lang="it-IT" sz="1500" dirty="0"/>
              <a:t> T°, water </a:t>
            </a:r>
            <a:r>
              <a:rPr lang="it-IT" sz="1500" dirty="0" err="1"/>
              <a:t>molecules</a:t>
            </a:r>
            <a:r>
              <a:rPr lang="it-IT" sz="1500" dirty="0"/>
              <a:t> are </a:t>
            </a:r>
            <a:r>
              <a:rPr lang="it-IT" sz="1500" dirty="0" err="1"/>
              <a:t>arranged</a:t>
            </a:r>
            <a:r>
              <a:rPr lang="it-IT" sz="1500" dirty="0"/>
              <a:t> </a:t>
            </a:r>
            <a:r>
              <a:rPr lang="it-IT" sz="1500" dirty="0" err="1"/>
              <a:t>around</a:t>
            </a:r>
            <a:r>
              <a:rPr lang="it-IT" sz="1500" dirty="0"/>
              <a:t> the </a:t>
            </a:r>
            <a:r>
              <a:rPr lang="it-IT" sz="1500" dirty="0" err="1"/>
              <a:t>polymer</a:t>
            </a:r>
            <a:r>
              <a:rPr lang="it-IT" sz="1500" dirty="0"/>
              <a:t>. The </a:t>
            </a:r>
            <a:r>
              <a:rPr lang="it-IT" sz="1500" dirty="0" err="1"/>
              <a:t>increase</a:t>
            </a:r>
            <a:r>
              <a:rPr lang="it-IT" sz="1500" dirty="0"/>
              <a:t> of </a:t>
            </a:r>
            <a:r>
              <a:rPr lang="it-IT" sz="1500" dirty="0" err="1"/>
              <a:t>environmental</a:t>
            </a:r>
            <a:r>
              <a:rPr lang="it-IT" sz="1500" dirty="0"/>
              <a:t> T° </a:t>
            </a:r>
            <a:r>
              <a:rPr lang="it-IT" sz="1500" dirty="0" err="1"/>
              <a:t>reduces</a:t>
            </a:r>
            <a:r>
              <a:rPr lang="it-IT" sz="1500" dirty="0"/>
              <a:t> the energy </a:t>
            </a:r>
            <a:r>
              <a:rPr lang="it-IT" sz="1500" dirty="0" err="1"/>
              <a:t>associated</a:t>
            </a:r>
            <a:r>
              <a:rPr lang="it-IT" sz="1500" dirty="0"/>
              <a:t> to the water-</a:t>
            </a:r>
            <a:r>
              <a:rPr lang="it-IT" sz="1500" dirty="0" err="1"/>
              <a:t>polymer</a:t>
            </a:r>
            <a:r>
              <a:rPr lang="it-IT" sz="1500" dirty="0"/>
              <a:t> interaction. </a:t>
            </a:r>
            <a:r>
              <a:rPr lang="it-IT" sz="1500" dirty="0" err="1"/>
              <a:t>Thus</a:t>
            </a:r>
            <a:r>
              <a:rPr lang="it-IT" sz="1500" dirty="0"/>
              <a:t>, the </a:t>
            </a:r>
            <a:r>
              <a:rPr lang="it-IT" sz="1500" dirty="0" err="1"/>
              <a:t>polymer</a:t>
            </a:r>
            <a:r>
              <a:rPr lang="it-IT" sz="1500" dirty="0"/>
              <a:t> </a:t>
            </a:r>
            <a:r>
              <a:rPr lang="it-IT" sz="1500" dirty="0" err="1"/>
              <a:t>dehydrates</a:t>
            </a:r>
            <a:r>
              <a:rPr lang="it-IT" sz="1500" dirty="0"/>
              <a:t>, </a:t>
            </a:r>
            <a:r>
              <a:rPr lang="it-IT" sz="1500" dirty="0" err="1"/>
              <a:t>transforming</a:t>
            </a:r>
            <a:r>
              <a:rPr lang="it-IT" sz="1500" dirty="0"/>
              <a:t> </a:t>
            </a:r>
            <a:r>
              <a:rPr lang="it-IT" sz="1500" dirty="0" err="1"/>
              <a:t>itself</a:t>
            </a:r>
            <a:r>
              <a:rPr lang="it-IT" sz="1500" dirty="0"/>
              <a:t> </a:t>
            </a:r>
            <a:r>
              <a:rPr lang="it-IT" sz="1500" dirty="0" err="1"/>
              <a:t>into</a:t>
            </a:r>
            <a:r>
              <a:rPr lang="it-IT" sz="1500" dirty="0"/>
              <a:t> a more </a:t>
            </a:r>
            <a:r>
              <a:rPr lang="it-IT" sz="1500" dirty="0" err="1"/>
              <a:t>hydrophobic</a:t>
            </a:r>
            <a:r>
              <a:rPr lang="it-IT" sz="1500" dirty="0"/>
              <a:t> </a:t>
            </a:r>
            <a:r>
              <a:rPr lang="it-IT" sz="1500" dirty="0" err="1"/>
              <a:t>structure</a:t>
            </a:r>
            <a:r>
              <a:rPr lang="it-IT" sz="1500" dirty="0"/>
              <a:t> and </a:t>
            </a:r>
            <a:r>
              <a:rPr lang="it-IT" sz="1500" dirty="0" err="1"/>
              <a:t>causing</a:t>
            </a:r>
            <a:r>
              <a:rPr lang="it-IT" sz="1500" dirty="0"/>
              <a:t> </a:t>
            </a:r>
            <a:r>
              <a:rPr lang="it-IT" sz="1500" dirty="0" err="1"/>
              <a:t>phase</a:t>
            </a:r>
            <a:r>
              <a:rPr lang="it-IT" sz="1500" dirty="0"/>
              <a:t> </a:t>
            </a:r>
            <a:r>
              <a:rPr lang="it-IT" sz="1500" dirty="0" err="1"/>
              <a:t>separation</a:t>
            </a: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285750" indent="-285750" algn="just">
              <a:buFontTx/>
              <a:buChar char="-"/>
            </a:pPr>
            <a:endParaRPr lang="it-IT" dirty="0"/>
          </a:p>
        </p:txBody>
      </p:sp>
      <p:pic>
        <p:nvPicPr>
          <p:cNvPr id="19" name="Immagine 18" descr="Immagine che contiene testo, mappa&#10;&#10;Descrizione generata automaticamente">
            <a:extLst>
              <a:ext uri="{FF2B5EF4-FFF2-40B4-BE49-F238E27FC236}">
                <a16:creationId xmlns:a16="http://schemas.microsoft.com/office/drawing/2014/main" xmlns="" id="{B6B98B49-7728-4DEB-B324-188263AB4C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99" b="3433"/>
          <a:stretch/>
        </p:blipFill>
        <p:spPr>
          <a:xfrm>
            <a:off x="486731" y="1227326"/>
            <a:ext cx="5301432" cy="1999866"/>
          </a:xfrm>
          <a:prstGeom prst="rect">
            <a:avLst/>
          </a:prstGeom>
        </p:spPr>
      </p:pic>
      <p:pic>
        <p:nvPicPr>
          <p:cNvPr id="5" name="Immagine 4" descr="Immagine che contiene screenshot&#10;&#10;Descrizione generata automaticamente">
            <a:extLst>
              <a:ext uri="{FF2B5EF4-FFF2-40B4-BE49-F238E27FC236}">
                <a16:creationId xmlns:a16="http://schemas.microsoft.com/office/drawing/2014/main" xmlns="" id="{51531854-FED9-451B-B7C7-F65858B4F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608" y="783233"/>
            <a:ext cx="5695950" cy="3057525"/>
          </a:xfrm>
          <a:prstGeom prst="rect">
            <a:avLst/>
          </a:prstGeom>
        </p:spPr>
      </p:pic>
      <p:pic>
        <p:nvPicPr>
          <p:cNvPr id="12" name="Immagine 11" descr="Immagine che contiene screenshot&#10;&#10;Descrizione generata automaticamente">
            <a:extLst>
              <a:ext uri="{FF2B5EF4-FFF2-40B4-BE49-F238E27FC236}">
                <a16:creationId xmlns:a16="http://schemas.microsoft.com/office/drawing/2014/main" xmlns="" id="{D33A7ED4-04EA-4718-B265-CDDE4A658DB6}"/>
              </a:ext>
            </a:extLst>
          </p:cNvPr>
          <p:cNvPicPr>
            <a:picLocks noChangeAspect="1"/>
          </p:cNvPicPr>
          <p:nvPr/>
        </p:nvPicPr>
        <p:blipFill rotWithShape="1">
          <a:blip r:embed="rId5">
            <a:extLst>
              <a:ext uri="{28A0092B-C50C-407E-A947-70E740481C1C}">
                <a14:useLocalDpi xmlns:a14="http://schemas.microsoft.com/office/drawing/2010/main" val="0"/>
              </a:ext>
            </a:extLst>
          </a:blip>
          <a:srcRect b="10746"/>
          <a:stretch/>
        </p:blipFill>
        <p:spPr>
          <a:xfrm>
            <a:off x="7226647" y="3840758"/>
            <a:ext cx="3661966" cy="2234009"/>
          </a:xfrm>
          <a:prstGeom prst="rect">
            <a:avLst/>
          </a:prstGeom>
        </p:spPr>
      </p:pic>
      <p:sp>
        <p:nvSpPr>
          <p:cNvPr id="13" name="CasellaDiTesto 12">
            <a:extLst>
              <a:ext uri="{FF2B5EF4-FFF2-40B4-BE49-F238E27FC236}">
                <a16:creationId xmlns:a16="http://schemas.microsoft.com/office/drawing/2014/main" xmlns="" id="{9FF95D7F-ACE8-4DFC-8971-205D2CD88BF1}"/>
              </a:ext>
            </a:extLst>
          </p:cNvPr>
          <p:cNvSpPr txBox="1"/>
          <p:nvPr/>
        </p:nvSpPr>
        <p:spPr>
          <a:xfrm>
            <a:off x="7318967" y="5959351"/>
            <a:ext cx="2378706" cy="369332"/>
          </a:xfrm>
          <a:prstGeom prst="rect">
            <a:avLst/>
          </a:prstGeom>
          <a:noFill/>
        </p:spPr>
        <p:txBody>
          <a:bodyPr wrap="square" rtlCol="0">
            <a:spAutoFit/>
          </a:bodyPr>
          <a:lstStyle/>
          <a:p>
            <a:r>
              <a:rPr lang="it-IT" sz="900" dirty="0" err="1"/>
              <a:t>Stimuli</a:t>
            </a:r>
            <a:r>
              <a:rPr lang="it-IT" sz="900" dirty="0"/>
              <a:t>-responsive </a:t>
            </a:r>
            <a:r>
              <a:rPr lang="it-IT" sz="900" dirty="0" err="1"/>
              <a:t>behaviour</a:t>
            </a:r>
            <a:r>
              <a:rPr lang="it-IT" sz="900" dirty="0"/>
              <a:t> of </a:t>
            </a:r>
            <a:r>
              <a:rPr lang="it-IT" sz="900" dirty="0" err="1"/>
              <a:t>PNIPAAm</a:t>
            </a:r>
            <a:r>
              <a:rPr lang="it-IT" sz="900" dirty="0"/>
              <a:t>. Source: </a:t>
            </a:r>
            <a:r>
              <a:rPr lang="it-IT" sz="900" dirty="0" err="1"/>
              <a:t>Material</a:t>
            </a:r>
            <a:r>
              <a:rPr lang="it-IT" sz="900" dirty="0"/>
              <a:t> </a:t>
            </a:r>
            <a:r>
              <a:rPr lang="it-IT" sz="900" dirty="0" err="1"/>
              <a:t>Matters</a:t>
            </a:r>
            <a:r>
              <a:rPr lang="it-IT" sz="900" dirty="0"/>
              <a:t> 2010, 5.3, 56</a:t>
            </a:r>
          </a:p>
        </p:txBody>
      </p:sp>
      <p:pic>
        <p:nvPicPr>
          <p:cNvPr id="8" name="Immagine 7" descr="Immagine che contiene oggetto&#10;&#10;Descrizione generata automaticamente">
            <a:extLst>
              <a:ext uri="{FF2B5EF4-FFF2-40B4-BE49-F238E27FC236}">
                <a16:creationId xmlns:a16="http://schemas.microsoft.com/office/drawing/2014/main" xmlns="" id="{D288CE30-1A41-4172-85BB-EA425C66F9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723" t="7748" r="13973" b="12935"/>
          <a:stretch/>
        </p:blipFill>
        <p:spPr>
          <a:xfrm>
            <a:off x="9284319" y="3365357"/>
            <a:ext cx="413354" cy="442970"/>
          </a:xfrm>
          <a:prstGeom prst="rect">
            <a:avLst/>
          </a:prstGeom>
        </p:spPr>
      </p:pic>
      <p:sp>
        <p:nvSpPr>
          <p:cNvPr id="11" name="Rettangolo 10">
            <a:extLst>
              <a:ext uri="{FF2B5EF4-FFF2-40B4-BE49-F238E27FC236}">
                <a16:creationId xmlns:a16="http://schemas.microsoft.com/office/drawing/2014/main" xmlns="" id="{498BA83F-B092-4338-853D-76C20E0FE963}"/>
              </a:ext>
            </a:extLst>
          </p:cNvPr>
          <p:cNvSpPr/>
          <p:nvPr/>
        </p:nvSpPr>
        <p:spPr bwMode="auto">
          <a:xfrm>
            <a:off x="8591107" y="3365356"/>
            <a:ext cx="693212" cy="475401"/>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664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xmlns="" id="{78C41936-6D96-4A39-B1D3-E4DB0B722705}"/>
              </a:ext>
            </a:extLst>
          </p:cNvPr>
          <p:cNvGrpSpPr/>
          <p:nvPr/>
        </p:nvGrpSpPr>
        <p:grpSpPr>
          <a:xfrm>
            <a:off x="486000" y="2590556"/>
            <a:ext cx="4177191" cy="2853221"/>
            <a:chOff x="1254096" y="2816803"/>
            <a:chExt cx="4177191" cy="2853221"/>
          </a:xfrm>
        </p:grpSpPr>
        <p:pic>
          <p:nvPicPr>
            <p:cNvPr id="7" name="Immagine 6" descr="Immagine che contiene testo&#10;&#10;Descrizione generata automaticamente">
              <a:extLst>
                <a:ext uri="{FF2B5EF4-FFF2-40B4-BE49-F238E27FC236}">
                  <a16:creationId xmlns:a16="http://schemas.microsoft.com/office/drawing/2014/main" xmlns="" id="{8E5DC5C8-A363-48D8-AA36-0A96717BF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096" y="3148966"/>
              <a:ext cx="4177191" cy="2521058"/>
            </a:xfrm>
            <a:prstGeom prst="rect">
              <a:avLst/>
            </a:prstGeom>
          </p:spPr>
        </p:pic>
        <p:pic>
          <p:nvPicPr>
            <p:cNvPr id="11" name="Immagine 10">
              <a:extLst>
                <a:ext uri="{FF2B5EF4-FFF2-40B4-BE49-F238E27FC236}">
                  <a16:creationId xmlns:a16="http://schemas.microsoft.com/office/drawing/2014/main" xmlns="" id="{F4AEF09F-9AAD-476F-9957-20F5A151A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103" r="53594" b="21319"/>
            <a:stretch/>
          </p:blipFill>
          <p:spPr>
            <a:xfrm>
              <a:off x="1459992" y="2816803"/>
              <a:ext cx="1014542" cy="664325"/>
            </a:xfrm>
            <a:prstGeom prst="rect">
              <a:avLst/>
            </a:prstGeom>
          </p:spPr>
        </p:pic>
      </p:grpSp>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err="1">
                <a:solidFill>
                  <a:schemeClr val="bg1">
                    <a:lumMod val="65000"/>
                  </a:schemeClr>
                </a:solidFill>
              </a:rPr>
              <a:t>Thermo</a:t>
            </a:r>
            <a:r>
              <a:rPr lang="it-IT" sz="1900" kern="0" dirty="0">
                <a:solidFill>
                  <a:schemeClr val="bg1">
                    <a:lumMod val="65000"/>
                  </a:schemeClr>
                </a:solidFill>
              </a:rPr>
              <a:t>-responsive</a:t>
            </a:r>
            <a:r>
              <a:rPr lang="it-IT" sz="1900" kern="0" dirty="0">
                <a:solidFill>
                  <a:schemeClr val="bg1">
                    <a:lumMod val="75000"/>
                  </a:schemeClr>
                </a:solidFill>
              </a:rPr>
              <a:t> </a:t>
            </a:r>
          </a:p>
        </p:txBody>
      </p:sp>
      <p:pic>
        <p:nvPicPr>
          <p:cNvPr id="10" name="Immagine 9" descr="Immagine che contiene screenshot&#10;&#10;Descrizione generata automaticamente">
            <a:extLst>
              <a:ext uri="{FF2B5EF4-FFF2-40B4-BE49-F238E27FC236}">
                <a16:creationId xmlns:a16="http://schemas.microsoft.com/office/drawing/2014/main" xmlns="" id="{93DAE3F0-B29E-405E-B4A6-6C0830B38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5916" y="1187976"/>
            <a:ext cx="5322383" cy="2092611"/>
          </a:xfrm>
          <a:prstGeom prst="rect">
            <a:avLst/>
          </a:prstGeom>
        </p:spPr>
      </p:pic>
      <p:pic>
        <p:nvPicPr>
          <p:cNvPr id="8" name="Immagine 7" descr="Immagine che contiene testo, mappa&#10;&#10;Descrizione generata automaticamente">
            <a:extLst>
              <a:ext uri="{FF2B5EF4-FFF2-40B4-BE49-F238E27FC236}">
                <a16:creationId xmlns:a16="http://schemas.microsoft.com/office/drawing/2014/main" xmlns="" id="{41D8A91A-F11F-4538-86D3-D24348193C4A}"/>
              </a:ext>
            </a:extLst>
          </p:cNvPr>
          <p:cNvPicPr>
            <a:picLocks noChangeAspect="1"/>
          </p:cNvPicPr>
          <p:nvPr/>
        </p:nvPicPr>
        <p:blipFill rotWithShape="1">
          <a:blip r:embed="rId6">
            <a:extLst>
              <a:ext uri="{28A0092B-C50C-407E-A947-70E740481C1C}">
                <a14:useLocalDpi xmlns:a14="http://schemas.microsoft.com/office/drawing/2010/main" val="0"/>
              </a:ext>
            </a:extLst>
          </a:blip>
          <a:srcRect b="82635"/>
          <a:stretch/>
        </p:blipFill>
        <p:spPr>
          <a:xfrm>
            <a:off x="486000" y="1187976"/>
            <a:ext cx="5739066" cy="924288"/>
          </a:xfrm>
          <a:prstGeom prst="rect">
            <a:avLst/>
          </a:prstGeom>
        </p:spPr>
      </p:pic>
      <p:pic>
        <p:nvPicPr>
          <p:cNvPr id="3" name="Immagine 2" descr="Immagine che contiene testo, mappa&#10;&#10;Descrizione generata automaticamente">
            <a:extLst>
              <a:ext uri="{FF2B5EF4-FFF2-40B4-BE49-F238E27FC236}">
                <a16:creationId xmlns:a16="http://schemas.microsoft.com/office/drawing/2014/main" xmlns="" id="{BBC1C094-5249-4E01-BADA-C2BDC076D3E1}"/>
              </a:ext>
            </a:extLst>
          </p:cNvPr>
          <p:cNvPicPr>
            <a:picLocks noChangeAspect="1"/>
          </p:cNvPicPr>
          <p:nvPr/>
        </p:nvPicPr>
        <p:blipFill rotWithShape="1">
          <a:blip r:embed="rId6">
            <a:extLst>
              <a:ext uri="{28A0092B-C50C-407E-A947-70E740481C1C}">
                <a14:useLocalDpi xmlns:a14="http://schemas.microsoft.com/office/drawing/2010/main" val="0"/>
              </a:ext>
            </a:extLst>
          </a:blip>
          <a:srcRect t="16621"/>
          <a:stretch/>
        </p:blipFill>
        <p:spPr>
          <a:xfrm>
            <a:off x="486000" y="2112264"/>
            <a:ext cx="5739066" cy="4438151"/>
          </a:xfrm>
          <a:prstGeom prst="rect">
            <a:avLst/>
          </a:prstGeom>
        </p:spPr>
      </p:pic>
      <p:pic>
        <p:nvPicPr>
          <p:cNvPr id="14" name="Immagine 13" descr="Immagine che contiene screenshot&#10;&#10;Descrizione generata automaticamente">
            <a:extLst>
              <a:ext uri="{FF2B5EF4-FFF2-40B4-BE49-F238E27FC236}">
                <a16:creationId xmlns:a16="http://schemas.microsoft.com/office/drawing/2014/main" xmlns="" id="{E64631C5-F6F6-4844-9B37-E2C8370E85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6405" y="3992362"/>
            <a:ext cx="2606237" cy="1236046"/>
          </a:xfrm>
          <a:prstGeom prst="rect">
            <a:avLst/>
          </a:prstGeom>
        </p:spPr>
      </p:pic>
      <p:pic>
        <p:nvPicPr>
          <p:cNvPr id="16" name="Immagine 15" descr="Immagine che contiene testo&#10;&#10;Descrizione generata automaticamente">
            <a:extLst>
              <a:ext uri="{FF2B5EF4-FFF2-40B4-BE49-F238E27FC236}">
                <a16:creationId xmlns:a16="http://schemas.microsoft.com/office/drawing/2014/main" xmlns="" id="{70FEA178-77DE-4CBF-BE56-9CA3E023EB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4702" y="3850924"/>
            <a:ext cx="3104786" cy="1733107"/>
          </a:xfrm>
          <a:prstGeom prst="rect">
            <a:avLst/>
          </a:prstGeom>
        </p:spPr>
      </p:pic>
      <p:pic>
        <p:nvPicPr>
          <p:cNvPr id="18" name="Immagine 17" descr="Immagine che contiene interni, sedendo, posando&#10;&#10;Descrizione generata automaticamente">
            <a:extLst>
              <a:ext uri="{FF2B5EF4-FFF2-40B4-BE49-F238E27FC236}">
                <a16:creationId xmlns:a16="http://schemas.microsoft.com/office/drawing/2014/main" xmlns="" id="{BD1B9C16-455C-4AEE-9245-DAC23FCE19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6685327" y="4013710"/>
            <a:ext cx="2571213" cy="1407536"/>
          </a:xfrm>
          <a:prstGeom prst="rect">
            <a:avLst/>
          </a:prstGeom>
        </p:spPr>
      </p:pic>
      <p:sp>
        <p:nvSpPr>
          <p:cNvPr id="20" name="CasellaDiTesto 19">
            <a:extLst>
              <a:ext uri="{FF2B5EF4-FFF2-40B4-BE49-F238E27FC236}">
                <a16:creationId xmlns:a16="http://schemas.microsoft.com/office/drawing/2014/main" xmlns="" id="{429B1979-FFB3-44AD-99EE-1D781C53AF28}"/>
              </a:ext>
            </a:extLst>
          </p:cNvPr>
          <p:cNvSpPr txBox="1"/>
          <p:nvPr/>
        </p:nvSpPr>
        <p:spPr>
          <a:xfrm>
            <a:off x="7203148" y="6003084"/>
            <a:ext cx="4571838" cy="369332"/>
          </a:xfrm>
          <a:prstGeom prst="rect">
            <a:avLst/>
          </a:prstGeom>
          <a:noFill/>
        </p:spPr>
        <p:txBody>
          <a:bodyPr wrap="square" rtlCol="0">
            <a:spAutoFit/>
          </a:bodyPr>
          <a:lstStyle/>
          <a:p>
            <a:r>
              <a:rPr lang="it-IT" sz="900" dirty="0" err="1"/>
              <a:t>Thermosensitive</a:t>
            </a:r>
            <a:r>
              <a:rPr lang="it-IT" sz="900" dirty="0"/>
              <a:t> </a:t>
            </a:r>
            <a:r>
              <a:rPr lang="it-IT" sz="900" dirty="0" err="1"/>
              <a:t>injectable</a:t>
            </a:r>
            <a:r>
              <a:rPr lang="it-IT" sz="900" dirty="0"/>
              <a:t> </a:t>
            </a:r>
            <a:r>
              <a:rPr lang="it-IT" sz="900" dirty="0" err="1"/>
              <a:t>PNIPAAm-hyaluronic</a:t>
            </a:r>
            <a:r>
              <a:rPr lang="it-IT" sz="900" dirty="0"/>
              <a:t> acid </a:t>
            </a:r>
            <a:r>
              <a:rPr lang="it-IT" sz="900" dirty="0" err="1"/>
              <a:t>copolymer</a:t>
            </a:r>
            <a:r>
              <a:rPr lang="it-IT" sz="900" dirty="0"/>
              <a:t> </a:t>
            </a:r>
            <a:r>
              <a:rPr lang="it-IT" sz="900" dirty="0" err="1"/>
              <a:t>hydrogel</a:t>
            </a:r>
            <a:r>
              <a:rPr lang="it-IT" sz="900" dirty="0"/>
              <a:t> for adipose </a:t>
            </a:r>
            <a:r>
              <a:rPr lang="it-IT" sz="900" dirty="0" err="1"/>
              <a:t>tissue</a:t>
            </a:r>
            <a:r>
              <a:rPr lang="it-IT" sz="900" dirty="0"/>
              <a:t> engineering</a:t>
            </a:r>
          </a:p>
        </p:txBody>
      </p:sp>
      <p:pic>
        <p:nvPicPr>
          <p:cNvPr id="21" name="Immagine 20">
            <a:extLst>
              <a:ext uri="{FF2B5EF4-FFF2-40B4-BE49-F238E27FC236}">
                <a16:creationId xmlns:a16="http://schemas.microsoft.com/office/drawing/2014/main" xmlns="" id="{146AE929-529C-440A-B7CB-4B65B4EC96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3148" y="3513578"/>
            <a:ext cx="3924300" cy="2524125"/>
          </a:xfrm>
          <a:prstGeom prst="rect">
            <a:avLst/>
          </a:prstGeom>
        </p:spPr>
      </p:pic>
      <p:sp>
        <p:nvSpPr>
          <p:cNvPr id="23" name="CasellaDiTesto 22">
            <a:extLst>
              <a:ext uri="{FF2B5EF4-FFF2-40B4-BE49-F238E27FC236}">
                <a16:creationId xmlns:a16="http://schemas.microsoft.com/office/drawing/2014/main" xmlns="" id="{A63003B7-940E-48F3-B0CF-67BE22D8E927}"/>
              </a:ext>
            </a:extLst>
          </p:cNvPr>
          <p:cNvSpPr txBox="1"/>
          <p:nvPr/>
        </p:nvSpPr>
        <p:spPr>
          <a:xfrm>
            <a:off x="7203148" y="5996207"/>
            <a:ext cx="4571838" cy="369332"/>
          </a:xfrm>
          <a:prstGeom prst="rect">
            <a:avLst/>
          </a:prstGeom>
          <a:noFill/>
        </p:spPr>
        <p:txBody>
          <a:bodyPr wrap="square" rtlCol="0">
            <a:spAutoFit/>
          </a:bodyPr>
          <a:lstStyle/>
          <a:p>
            <a:r>
              <a:rPr lang="en-US" sz="900" dirty="0" err="1"/>
              <a:t>PNIPAAm</a:t>
            </a:r>
            <a:r>
              <a:rPr lang="en-US" sz="900" dirty="0"/>
              <a:t> for use as a smart culture surface</a:t>
            </a:r>
          </a:p>
          <a:p>
            <a:r>
              <a:rPr lang="en-US" sz="900" dirty="0"/>
              <a:t>Source: </a:t>
            </a:r>
            <a:r>
              <a:rPr lang="en-US" sz="900" i="1" dirty="0"/>
              <a:t>Material Matters </a:t>
            </a:r>
            <a:r>
              <a:rPr lang="en-US" sz="900" dirty="0"/>
              <a:t>2010, 5.3, 56</a:t>
            </a:r>
            <a:endParaRPr lang="it-IT" sz="900" dirty="0"/>
          </a:p>
        </p:txBody>
      </p:sp>
    </p:spTree>
    <p:extLst>
      <p:ext uri="{BB962C8B-B14F-4D97-AF65-F5344CB8AC3E}">
        <p14:creationId xmlns:p14="http://schemas.microsoft.com/office/powerpoint/2010/main" val="29383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Light-, </a:t>
            </a:r>
            <a:r>
              <a:rPr lang="it-IT" sz="1900" kern="0" dirty="0" err="1">
                <a:solidFill>
                  <a:schemeClr val="bg1">
                    <a:lumMod val="65000"/>
                  </a:schemeClr>
                </a:solidFill>
              </a:rPr>
              <a:t>electric</a:t>
            </a:r>
            <a:r>
              <a:rPr lang="it-IT" sz="1900" kern="0" dirty="0">
                <a:solidFill>
                  <a:schemeClr val="bg1">
                    <a:lumMod val="65000"/>
                  </a:schemeClr>
                </a:solidFill>
              </a:rPr>
              <a:t>- and </a:t>
            </a:r>
            <a:r>
              <a:rPr lang="it-IT" sz="1900" kern="0" dirty="0" err="1">
                <a:solidFill>
                  <a:schemeClr val="bg1">
                    <a:lumMod val="65000"/>
                  </a:schemeClr>
                </a:solidFill>
              </a:rPr>
              <a:t>magnetic</a:t>
            </a:r>
            <a:r>
              <a:rPr lang="it-IT" sz="1900" kern="0" dirty="0">
                <a:solidFill>
                  <a:schemeClr val="bg1">
                    <a:lumMod val="65000"/>
                  </a:schemeClr>
                </a:solidFill>
              </a:rPr>
              <a:t>- responsive</a:t>
            </a:r>
            <a:endParaRPr lang="it-IT" sz="1900" kern="0" dirty="0">
              <a:solidFill>
                <a:schemeClr val="bg1">
                  <a:lumMod val="75000"/>
                </a:schemeClr>
              </a:solidFill>
            </a:endParaRPr>
          </a:p>
        </p:txBody>
      </p:sp>
      <p:sp>
        <p:nvSpPr>
          <p:cNvPr id="13" name="CasellaDiTesto 12">
            <a:extLst>
              <a:ext uri="{FF2B5EF4-FFF2-40B4-BE49-F238E27FC236}">
                <a16:creationId xmlns:a16="http://schemas.microsoft.com/office/drawing/2014/main" xmlns="" id="{C672BD80-657F-4E09-A90D-71007C8EAE16}"/>
              </a:ext>
            </a:extLst>
          </p:cNvPr>
          <p:cNvSpPr txBox="1"/>
          <p:nvPr/>
        </p:nvSpPr>
        <p:spPr>
          <a:xfrm>
            <a:off x="243667" y="695170"/>
            <a:ext cx="5322916" cy="5792355"/>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it-IT" sz="1500" dirty="0"/>
              <a:t>Electric, </a:t>
            </a:r>
            <a:r>
              <a:rPr lang="it-IT" sz="1500" dirty="0" err="1"/>
              <a:t>magnetic</a:t>
            </a:r>
            <a:r>
              <a:rPr lang="it-IT" sz="1500" dirty="0"/>
              <a:t> fields, and light </a:t>
            </a:r>
            <a:r>
              <a:rPr lang="it-IT" sz="1500" dirty="0" err="1"/>
              <a:t>exposure</a:t>
            </a:r>
            <a:r>
              <a:rPr lang="it-IT" sz="1500" dirty="0"/>
              <a:t> are the </a:t>
            </a:r>
            <a:r>
              <a:rPr lang="it-IT" sz="1500" dirty="0" err="1"/>
              <a:t>main</a:t>
            </a:r>
            <a:r>
              <a:rPr lang="it-IT" sz="1500" dirty="0"/>
              <a:t> </a:t>
            </a:r>
            <a:r>
              <a:rPr lang="it-IT" sz="1500" dirty="0" err="1"/>
              <a:t>external</a:t>
            </a:r>
            <a:r>
              <a:rPr lang="it-IT" sz="1500" dirty="0"/>
              <a:t> </a:t>
            </a:r>
            <a:r>
              <a:rPr lang="it-IT" sz="1500" dirty="0" err="1"/>
              <a:t>physical</a:t>
            </a:r>
            <a:r>
              <a:rPr lang="it-IT" sz="1500" dirty="0"/>
              <a:t> </a:t>
            </a:r>
            <a:r>
              <a:rPr lang="it-IT" sz="1500" dirty="0" err="1"/>
              <a:t>stimuli</a:t>
            </a:r>
            <a:r>
              <a:rPr lang="it-IT" sz="1500" dirty="0"/>
              <a:t> </a:t>
            </a:r>
            <a:r>
              <a:rPr lang="it-IT" sz="1500" dirty="0" err="1"/>
              <a:t>used</a:t>
            </a:r>
            <a:r>
              <a:rPr lang="it-IT" sz="1500" dirty="0"/>
              <a:t> to </a:t>
            </a:r>
            <a:r>
              <a:rPr lang="it-IT" sz="1500" dirty="0" err="1"/>
              <a:t>tune</a:t>
            </a:r>
            <a:r>
              <a:rPr lang="it-IT" sz="1500" dirty="0"/>
              <a:t> </a:t>
            </a:r>
            <a:r>
              <a:rPr lang="it-IT" sz="1500" dirty="0" err="1"/>
              <a:t>drug</a:t>
            </a:r>
            <a:r>
              <a:rPr lang="it-IT" sz="1500" dirty="0"/>
              <a:t> release </a:t>
            </a:r>
            <a:r>
              <a:rPr lang="it-IT" sz="1500" dirty="0" err="1"/>
              <a:t>kinetics</a:t>
            </a:r>
            <a:r>
              <a:rPr lang="it-IT" sz="1500" dirty="0"/>
              <a:t> from smart </a:t>
            </a:r>
            <a:r>
              <a:rPr lang="it-IT" sz="1500" dirty="0" err="1"/>
              <a:t>hydrogels</a:t>
            </a:r>
            <a:r>
              <a:rPr lang="it-IT" sz="1500" dirty="0"/>
              <a:t>. Once </a:t>
            </a:r>
            <a:r>
              <a:rPr lang="it-IT" sz="1500" dirty="0" err="1"/>
              <a:t>this</a:t>
            </a:r>
            <a:r>
              <a:rPr lang="it-IT" sz="1500" dirty="0"/>
              <a:t> </a:t>
            </a:r>
            <a:r>
              <a:rPr lang="it-IT" sz="1500" dirty="0" err="1"/>
              <a:t>stimuli</a:t>
            </a:r>
            <a:r>
              <a:rPr lang="it-IT" sz="1500" dirty="0"/>
              <a:t> can be </a:t>
            </a:r>
            <a:r>
              <a:rPr lang="it-IT" sz="1500" dirty="0" err="1"/>
              <a:t>controlled</a:t>
            </a:r>
            <a:r>
              <a:rPr lang="it-IT" sz="1500" dirty="0"/>
              <a:t>, </a:t>
            </a:r>
            <a:r>
              <a:rPr lang="it-IT" sz="1500" dirty="0" err="1"/>
              <a:t>they</a:t>
            </a:r>
            <a:r>
              <a:rPr lang="it-IT" sz="1500" dirty="0"/>
              <a:t> </a:t>
            </a:r>
            <a:r>
              <a:rPr lang="it-IT" sz="1500" dirty="0" err="1"/>
              <a:t>have</a:t>
            </a:r>
            <a:r>
              <a:rPr lang="it-IT" sz="1500" dirty="0"/>
              <a:t> the </a:t>
            </a:r>
            <a:r>
              <a:rPr lang="it-IT" sz="1500" dirty="0" err="1"/>
              <a:t>advantage</a:t>
            </a:r>
            <a:r>
              <a:rPr lang="it-IT" sz="1500" dirty="0"/>
              <a:t> of </a:t>
            </a:r>
            <a:r>
              <a:rPr lang="it-IT" sz="1500" dirty="0" err="1"/>
              <a:t>modulating</a:t>
            </a:r>
            <a:r>
              <a:rPr lang="it-IT" sz="1500" dirty="0"/>
              <a:t> </a:t>
            </a:r>
            <a:r>
              <a:rPr lang="it-IT" sz="1500" dirty="0" err="1"/>
              <a:t>drug</a:t>
            </a:r>
            <a:r>
              <a:rPr lang="it-IT" sz="1500" dirty="0"/>
              <a:t> release </a:t>
            </a:r>
            <a:r>
              <a:rPr lang="it-IT" sz="1500" dirty="0" err="1"/>
              <a:t>spatially</a:t>
            </a:r>
            <a:r>
              <a:rPr lang="it-IT" sz="1500" dirty="0"/>
              <a:t> and </a:t>
            </a:r>
            <a:r>
              <a:rPr lang="it-IT" sz="1500" dirty="0" err="1"/>
              <a:t>temporally</a:t>
            </a:r>
            <a:r>
              <a:rPr lang="it-IT" sz="1500" dirty="0"/>
              <a:t>. </a:t>
            </a:r>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r>
              <a:rPr lang="en-US" sz="1500" dirty="0"/>
              <a:t>Photo-sensitive polymers can change their physicochemical properties or degrade in response to light irradiation of appropriate wavelength and intensity. </a:t>
            </a: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r>
              <a:rPr lang="it-IT" sz="1500" dirty="0"/>
              <a:t>Two </a:t>
            </a:r>
            <a:r>
              <a:rPr lang="it-IT" sz="1500" dirty="0" err="1"/>
              <a:t>types</a:t>
            </a:r>
            <a:r>
              <a:rPr lang="it-IT" sz="1500" dirty="0"/>
              <a:t> of UV light </a:t>
            </a:r>
            <a:r>
              <a:rPr lang="it-IT" sz="1500" dirty="0" err="1"/>
              <a:t>response</a:t>
            </a:r>
            <a:r>
              <a:rPr lang="it-IT" sz="1500" dirty="0"/>
              <a:t>: </a:t>
            </a:r>
            <a:r>
              <a:rPr lang="it-IT" sz="1500" dirty="0" err="1"/>
              <a:t>photopolymerization</a:t>
            </a:r>
            <a:r>
              <a:rPr lang="it-IT" sz="1500" dirty="0"/>
              <a:t> and </a:t>
            </a:r>
            <a:r>
              <a:rPr lang="it-IT" sz="1500" dirty="0" err="1"/>
              <a:t>photocleavage</a:t>
            </a:r>
            <a:r>
              <a:rPr lang="it-IT" sz="1500" dirty="0"/>
              <a:t> systems</a:t>
            </a:r>
          </a:p>
          <a:p>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15" name="CasellaDiTesto 14">
            <a:extLst>
              <a:ext uri="{FF2B5EF4-FFF2-40B4-BE49-F238E27FC236}">
                <a16:creationId xmlns:a16="http://schemas.microsoft.com/office/drawing/2014/main" xmlns="" id="{E629B639-4587-44C5-84A8-3E89229C81DD}"/>
              </a:ext>
            </a:extLst>
          </p:cNvPr>
          <p:cNvSpPr txBox="1"/>
          <p:nvPr/>
        </p:nvSpPr>
        <p:spPr>
          <a:xfrm>
            <a:off x="6217200" y="709684"/>
            <a:ext cx="5731133" cy="2668423"/>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Photopolymerization</a:t>
            </a:r>
            <a:r>
              <a:rPr lang="it-IT" sz="1500" dirty="0"/>
              <a:t>:</a:t>
            </a:r>
          </a:p>
          <a:p>
            <a:pPr marL="285750" indent="-285750" algn="just">
              <a:buFontTx/>
              <a:buChar char="-"/>
            </a:pPr>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5" name="Immagine 4" descr="Immagine che contiene testo, mappa&#10;&#10;Descrizione generata automaticamente">
            <a:extLst>
              <a:ext uri="{FF2B5EF4-FFF2-40B4-BE49-F238E27FC236}">
                <a16:creationId xmlns:a16="http://schemas.microsoft.com/office/drawing/2014/main" xmlns="" id="{98B13B2D-0B26-490E-8580-E7B4E3C66AB7}"/>
              </a:ext>
            </a:extLst>
          </p:cNvPr>
          <p:cNvPicPr>
            <a:picLocks noChangeAspect="1"/>
          </p:cNvPicPr>
          <p:nvPr/>
        </p:nvPicPr>
        <p:blipFill rotWithShape="1">
          <a:blip r:embed="rId3">
            <a:extLst>
              <a:ext uri="{28A0092B-C50C-407E-A947-70E740481C1C}">
                <a14:useLocalDpi xmlns:a14="http://schemas.microsoft.com/office/drawing/2010/main" val="0"/>
              </a:ext>
            </a:extLst>
          </a:blip>
          <a:srcRect l="10465" r="14322" b="11426"/>
          <a:stretch/>
        </p:blipFill>
        <p:spPr>
          <a:xfrm>
            <a:off x="6475600" y="1703296"/>
            <a:ext cx="2411289" cy="3470630"/>
          </a:xfrm>
          <a:prstGeom prst="rect">
            <a:avLst/>
          </a:prstGeom>
        </p:spPr>
      </p:pic>
      <p:sp>
        <p:nvSpPr>
          <p:cNvPr id="16" name="CasellaDiTesto 15">
            <a:extLst>
              <a:ext uri="{FF2B5EF4-FFF2-40B4-BE49-F238E27FC236}">
                <a16:creationId xmlns:a16="http://schemas.microsoft.com/office/drawing/2014/main" xmlns="" id="{B52DE0FE-DB24-4E7B-8EDE-BF8776E1B1DA}"/>
              </a:ext>
            </a:extLst>
          </p:cNvPr>
          <p:cNvSpPr txBox="1"/>
          <p:nvPr/>
        </p:nvSpPr>
        <p:spPr>
          <a:xfrm>
            <a:off x="6407790" y="5305647"/>
            <a:ext cx="2546908" cy="507831"/>
          </a:xfrm>
          <a:prstGeom prst="rect">
            <a:avLst/>
          </a:prstGeom>
          <a:noFill/>
        </p:spPr>
        <p:txBody>
          <a:bodyPr wrap="square" rtlCol="0">
            <a:spAutoFit/>
          </a:bodyPr>
          <a:lstStyle/>
          <a:p>
            <a:r>
              <a:rPr lang="en-US" sz="900" dirty="0"/>
              <a:t>Chemical structure of light-responsive moieties employed in the synthesis of photo-responsive polymers.</a:t>
            </a:r>
            <a:endParaRPr lang="it-IT" sz="900" dirty="0"/>
          </a:p>
        </p:txBody>
      </p:sp>
      <p:pic>
        <p:nvPicPr>
          <p:cNvPr id="9" name="Immagine 8" descr="Immagine che contiene mappa, testo&#10;&#10;Descrizione generata automaticamente">
            <a:extLst>
              <a:ext uri="{FF2B5EF4-FFF2-40B4-BE49-F238E27FC236}">
                <a16:creationId xmlns:a16="http://schemas.microsoft.com/office/drawing/2014/main" xmlns="" id="{1333B2AF-2884-4DC3-BF89-11BEF519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1367" y="1703296"/>
            <a:ext cx="2352487" cy="4022816"/>
          </a:xfrm>
          <a:prstGeom prst="rect">
            <a:avLst/>
          </a:prstGeom>
        </p:spPr>
      </p:pic>
      <p:sp>
        <p:nvSpPr>
          <p:cNvPr id="18" name="CasellaDiTesto 17">
            <a:extLst>
              <a:ext uri="{FF2B5EF4-FFF2-40B4-BE49-F238E27FC236}">
                <a16:creationId xmlns:a16="http://schemas.microsoft.com/office/drawing/2014/main" xmlns="" id="{A5E33486-85B0-48E6-816A-F8FAB072B533}"/>
              </a:ext>
            </a:extLst>
          </p:cNvPr>
          <p:cNvSpPr txBox="1"/>
          <p:nvPr/>
        </p:nvSpPr>
        <p:spPr>
          <a:xfrm>
            <a:off x="9287216" y="5726112"/>
            <a:ext cx="2546908" cy="369332"/>
          </a:xfrm>
          <a:prstGeom prst="rect">
            <a:avLst/>
          </a:prstGeom>
          <a:noFill/>
        </p:spPr>
        <p:txBody>
          <a:bodyPr wrap="square" rtlCol="0">
            <a:spAutoFit/>
          </a:bodyPr>
          <a:lstStyle/>
          <a:p>
            <a:r>
              <a:rPr lang="en-US" sz="900" dirty="0"/>
              <a:t>K. Peng , I. </a:t>
            </a:r>
            <a:r>
              <a:rPr lang="en-US" sz="900" dirty="0" err="1"/>
              <a:t>Tomatsu</a:t>
            </a:r>
            <a:r>
              <a:rPr lang="en-US" sz="900" dirty="0"/>
              <a:t> and A. </a:t>
            </a:r>
            <a:r>
              <a:rPr lang="en-US" sz="900" dirty="0" err="1"/>
              <a:t>Kros</a:t>
            </a:r>
            <a:r>
              <a:rPr lang="en-US" sz="900" dirty="0"/>
              <a:t> , </a:t>
            </a:r>
            <a:r>
              <a:rPr lang="en-US" sz="900" i="1" dirty="0"/>
              <a:t>Chem. </a:t>
            </a:r>
            <a:r>
              <a:rPr lang="en-US" sz="900" i="1" dirty="0" err="1"/>
              <a:t>Commun</a:t>
            </a:r>
            <a:r>
              <a:rPr lang="en-US" sz="900" i="1" dirty="0"/>
              <a:t>.</a:t>
            </a:r>
            <a:r>
              <a:rPr lang="en-US" sz="900" dirty="0"/>
              <a:t>, 2010, </a:t>
            </a:r>
            <a:r>
              <a:rPr lang="en-US" sz="900" b="1" dirty="0"/>
              <a:t>46</a:t>
            </a:r>
            <a:r>
              <a:rPr lang="en-US" sz="900" dirty="0"/>
              <a:t> , 4094 -4096 </a:t>
            </a:r>
            <a:endParaRPr lang="it-IT" sz="900" dirty="0"/>
          </a:p>
        </p:txBody>
      </p:sp>
      <p:sp>
        <p:nvSpPr>
          <p:cNvPr id="10" name="Titolo 4">
            <a:extLst>
              <a:ext uri="{FF2B5EF4-FFF2-40B4-BE49-F238E27FC236}">
                <a16:creationId xmlns:a16="http://schemas.microsoft.com/office/drawing/2014/main" xmlns="" id="{66AEC911-563F-488D-89F9-EF1C81C07580}"/>
              </a:ext>
            </a:extLst>
          </p:cNvPr>
          <p:cNvSpPr txBox="1">
            <a:spLocks/>
          </p:cNvSpPr>
          <p:nvPr/>
        </p:nvSpPr>
        <p:spPr bwMode="auto">
          <a:xfrm>
            <a:off x="317357" y="151209"/>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Light-responsive</a:t>
            </a:r>
            <a:endParaRPr lang="it-IT" sz="1900" kern="0" dirty="0">
              <a:solidFill>
                <a:schemeClr val="bg1">
                  <a:lumMod val="75000"/>
                </a:schemeClr>
              </a:solidFill>
            </a:endParaRPr>
          </a:p>
        </p:txBody>
      </p:sp>
    </p:spTree>
    <p:extLst>
      <p:ext uri="{BB962C8B-B14F-4D97-AF65-F5344CB8AC3E}">
        <p14:creationId xmlns:p14="http://schemas.microsoft.com/office/powerpoint/2010/main" val="25485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524000" y="6630988"/>
            <a:ext cx="5976938" cy="228600"/>
          </a:xfrm>
        </p:spPr>
        <p:txBody>
          <a:bodyPr/>
          <a:lstStyle/>
          <a:p>
            <a:pPr fontAlgn="base">
              <a:spcBef>
                <a:spcPct val="0"/>
              </a:spcBef>
              <a:spcAft>
                <a:spcPct val="0"/>
              </a:spcAft>
            </a:pPr>
            <a:r>
              <a:rPr lang="de-DE" dirty="0">
                <a:solidFill>
                  <a:srgbClr val="FFFFFF"/>
                </a:solidFill>
                <a:latin typeface="Arial" charset="0"/>
              </a:rPr>
              <a:t>Andrea Cosimi | 29.05.2019 | Biomaterials and Tissue Engineering</a:t>
            </a:r>
          </a:p>
        </p:txBody>
      </p:sp>
      <p:sp>
        <p:nvSpPr>
          <p:cNvPr id="29" name="Titolo 4">
            <a:extLst>
              <a:ext uri="{FF2B5EF4-FFF2-40B4-BE49-F238E27FC236}">
                <a16:creationId xmlns:a16="http://schemas.microsoft.com/office/drawing/2014/main" xmlns="" id="{AF622AA0-F4D4-410E-A8AD-C1AD655893CC}"/>
              </a:ext>
            </a:extLst>
          </p:cNvPr>
          <p:cNvSpPr txBox="1">
            <a:spLocks/>
          </p:cNvSpPr>
          <p:nvPr/>
        </p:nvSpPr>
        <p:spPr bwMode="auto">
          <a:xfrm>
            <a:off x="317357" y="154000"/>
            <a:ext cx="10428642" cy="55568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5000"/>
              </a:lnSpc>
              <a:spcBef>
                <a:spcPct val="0"/>
              </a:spcBef>
              <a:spcAft>
                <a:spcPct val="0"/>
              </a:spcAft>
              <a:defRPr sz="2600" b="0">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a:lstStyle>
          <a:p>
            <a:pPr marL="342900" indent="-342900">
              <a:buFont typeface="Wingdings" panose="05000000000000000000" pitchFamily="2" charset="2"/>
              <a:buChar char="v"/>
            </a:pPr>
            <a:r>
              <a:rPr lang="it-IT" sz="1900" kern="0" dirty="0">
                <a:solidFill>
                  <a:schemeClr val="bg1">
                    <a:lumMod val="85000"/>
                  </a:schemeClr>
                </a:solidFill>
              </a:rPr>
              <a:t>Smart </a:t>
            </a:r>
            <a:r>
              <a:rPr lang="it-IT" sz="1900" kern="0" dirty="0" err="1">
                <a:solidFill>
                  <a:schemeClr val="bg1">
                    <a:lumMod val="85000"/>
                  </a:schemeClr>
                </a:solidFill>
              </a:rPr>
              <a:t>Hydrogels</a:t>
            </a:r>
            <a:r>
              <a:rPr lang="it-IT" sz="1900" kern="0" dirty="0">
                <a:solidFill>
                  <a:schemeClr val="bg1">
                    <a:lumMod val="85000"/>
                  </a:schemeClr>
                </a:solidFill>
              </a:rPr>
              <a:t> – </a:t>
            </a:r>
            <a:r>
              <a:rPr lang="it-IT" sz="1900" kern="0" dirty="0">
                <a:solidFill>
                  <a:schemeClr val="bg1">
                    <a:lumMod val="65000"/>
                  </a:schemeClr>
                </a:solidFill>
              </a:rPr>
              <a:t>Light-responsive</a:t>
            </a:r>
            <a:endParaRPr lang="it-IT" sz="1900" kern="0" dirty="0">
              <a:solidFill>
                <a:schemeClr val="bg1">
                  <a:lumMod val="75000"/>
                </a:schemeClr>
              </a:solidFill>
            </a:endParaRPr>
          </a:p>
        </p:txBody>
      </p:sp>
      <p:sp>
        <p:nvSpPr>
          <p:cNvPr id="13" name="CasellaDiTesto 12">
            <a:extLst>
              <a:ext uri="{FF2B5EF4-FFF2-40B4-BE49-F238E27FC236}">
                <a16:creationId xmlns:a16="http://schemas.microsoft.com/office/drawing/2014/main" xmlns="" id="{C672BD80-657F-4E09-A90D-71007C8EAE16}"/>
              </a:ext>
            </a:extLst>
          </p:cNvPr>
          <p:cNvSpPr txBox="1"/>
          <p:nvPr/>
        </p:nvSpPr>
        <p:spPr>
          <a:xfrm>
            <a:off x="243667" y="695170"/>
            <a:ext cx="5322916" cy="2560701"/>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342900" indent="-342900">
              <a:buFontTx/>
              <a:buChar char="-"/>
            </a:pPr>
            <a:r>
              <a:rPr lang="it-IT" sz="1500" dirty="0" err="1"/>
              <a:t>Photocleavage</a:t>
            </a:r>
            <a:r>
              <a:rPr lang="it-IT" sz="1500" dirty="0"/>
              <a:t>:</a:t>
            </a:r>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marL="342900" indent="-342900">
              <a:buFontTx/>
              <a:buChar char="-"/>
            </a:pPr>
            <a:endParaRPr lang="it-IT" sz="1500" dirty="0"/>
          </a:p>
          <a:p>
            <a:pPr algn="just"/>
            <a:endParaRPr lang="it-IT" sz="1500" dirty="0"/>
          </a:p>
          <a:p>
            <a:pPr marL="285750" indent="-285750" algn="just">
              <a:buFontTx/>
              <a:buChar char="-"/>
            </a:pPr>
            <a:endParaRPr lang="it-IT" sz="1500" dirty="0"/>
          </a:p>
          <a:p>
            <a:pPr marL="285750" indent="-285750" algn="just">
              <a:buFontTx/>
              <a:buChar char="-"/>
            </a:pPr>
            <a:endParaRPr lang="it-IT" dirty="0"/>
          </a:p>
        </p:txBody>
      </p:sp>
      <p:sp>
        <p:nvSpPr>
          <p:cNvPr id="15" name="CasellaDiTesto 14">
            <a:extLst>
              <a:ext uri="{FF2B5EF4-FFF2-40B4-BE49-F238E27FC236}">
                <a16:creationId xmlns:a16="http://schemas.microsoft.com/office/drawing/2014/main" xmlns="" id="{E629B639-4587-44C5-84A8-3E89229C81DD}"/>
              </a:ext>
            </a:extLst>
          </p:cNvPr>
          <p:cNvSpPr txBox="1"/>
          <p:nvPr/>
        </p:nvSpPr>
        <p:spPr>
          <a:xfrm>
            <a:off x="6217200" y="709684"/>
            <a:ext cx="5731133" cy="5438412"/>
          </a:xfrm>
          <a:prstGeom prst="rect">
            <a:avLst/>
          </a:prstGeom>
          <a:noFill/>
        </p:spPr>
        <p:txBody>
          <a:bodyPr wrap="square" rtlCol="0">
            <a:spAutoFit/>
          </a:bodyPr>
          <a:lstStyle/>
          <a:p>
            <a:pPr algn="ctr" fontAlgn="base">
              <a:lnSpc>
                <a:spcPct val="85000"/>
              </a:lnSpc>
              <a:spcBef>
                <a:spcPct val="0"/>
              </a:spcBef>
              <a:spcAft>
                <a:spcPct val="0"/>
              </a:spcAft>
            </a:pPr>
            <a:endParaRPr lang="it-IT" sz="2600" dirty="0"/>
          </a:p>
          <a:p>
            <a:pPr algn="ctr" fontAlgn="base">
              <a:lnSpc>
                <a:spcPct val="85000"/>
              </a:lnSpc>
              <a:spcBef>
                <a:spcPct val="0"/>
              </a:spcBef>
              <a:spcAft>
                <a:spcPct val="0"/>
              </a:spcAft>
            </a:pPr>
            <a:endParaRPr lang="it-IT" dirty="0"/>
          </a:p>
          <a:p>
            <a:pPr marL="285750" indent="-285750" algn="just">
              <a:buFontTx/>
              <a:buChar char="-"/>
            </a:pPr>
            <a:r>
              <a:rPr lang="it-IT" sz="1500" dirty="0" err="1"/>
              <a:t>Disadvantages</a:t>
            </a:r>
            <a:r>
              <a:rPr lang="it-IT" sz="1500" dirty="0"/>
              <a:t> in </a:t>
            </a:r>
            <a:r>
              <a:rPr lang="it-IT" sz="1500" dirty="0" err="1"/>
              <a:t>using</a:t>
            </a:r>
            <a:r>
              <a:rPr lang="it-IT" sz="1500" dirty="0"/>
              <a:t> UV light</a:t>
            </a:r>
          </a:p>
          <a:p>
            <a:pPr marL="285750" indent="-285750" algn="just">
              <a:buFontTx/>
              <a:buChar char="-"/>
            </a:pPr>
            <a:endParaRPr lang="it-IT" sz="1500" dirty="0"/>
          </a:p>
          <a:p>
            <a:pPr marL="742950" lvl="1" indent="-285750" algn="just">
              <a:buFont typeface="Arial" panose="020B0604020202020204" pitchFamily="34" charset="0"/>
              <a:buChar char="•"/>
            </a:pPr>
            <a:r>
              <a:rPr lang="it-IT" sz="1500" dirty="0"/>
              <a:t>low </a:t>
            </a:r>
            <a:r>
              <a:rPr lang="it-IT" sz="1500" dirty="0" err="1"/>
              <a:t>penetration</a:t>
            </a:r>
            <a:endParaRPr lang="it-IT" sz="1500" dirty="0"/>
          </a:p>
          <a:p>
            <a:pPr marL="742950" lvl="1" indent="-285750" algn="just">
              <a:buFont typeface="Arial" panose="020B0604020202020204" pitchFamily="34" charset="0"/>
              <a:buChar char="•"/>
            </a:pPr>
            <a:r>
              <a:rPr lang="it-IT" sz="1500" dirty="0" err="1"/>
              <a:t>potentially</a:t>
            </a:r>
            <a:r>
              <a:rPr lang="it-IT" sz="1500" dirty="0"/>
              <a:t> </a:t>
            </a:r>
            <a:r>
              <a:rPr lang="it-IT" sz="1500" dirty="0" err="1"/>
              <a:t>carcinogenic</a:t>
            </a: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marL="285750" indent="-285750" algn="just">
              <a:buFontTx/>
              <a:buChar char="-"/>
            </a:pPr>
            <a:endParaRPr lang="it-IT" sz="1500" dirty="0"/>
          </a:p>
          <a:p>
            <a:pPr algn="just"/>
            <a:endParaRPr lang="it-IT" sz="1500" dirty="0"/>
          </a:p>
          <a:p>
            <a:pPr marL="285750" indent="-285750" algn="just">
              <a:buFontTx/>
              <a:buChar char="-"/>
            </a:pPr>
            <a:r>
              <a:rPr lang="it-IT" sz="1500" dirty="0"/>
              <a:t>A </a:t>
            </a:r>
            <a:r>
              <a:rPr lang="it-IT" sz="1500" dirty="0" err="1"/>
              <a:t>valid</a:t>
            </a:r>
            <a:r>
              <a:rPr lang="it-IT" sz="1500" dirty="0"/>
              <a:t> alternative </a:t>
            </a:r>
            <a:r>
              <a:rPr lang="it-IT" sz="1500" dirty="0" err="1"/>
              <a:t>is</a:t>
            </a:r>
            <a:r>
              <a:rPr lang="it-IT" sz="1500" dirty="0"/>
              <a:t> the use of </a:t>
            </a:r>
            <a:r>
              <a:rPr lang="it-IT" sz="1500" dirty="0" err="1"/>
              <a:t>UCNPs</a:t>
            </a:r>
            <a:r>
              <a:rPr lang="it-IT" sz="1500" dirty="0"/>
              <a:t>, </a:t>
            </a:r>
            <a:r>
              <a:rPr lang="it-IT" sz="1500" dirty="0" err="1"/>
              <a:t>which</a:t>
            </a:r>
            <a:r>
              <a:rPr lang="it-IT" sz="1500" dirty="0"/>
              <a:t> are </a:t>
            </a:r>
            <a:r>
              <a:rPr lang="it-IT" sz="1500" dirty="0" err="1"/>
              <a:t>able</a:t>
            </a:r>
            <a:r>
              <a:rPr lang="it-IT" sz="1500" dirty="0"/>
              <a:t> to </a:t>
            </a:r>
            <a:r>
              <a:rPr lang="it-IT" sz="1500" dirty="0" err="1"/>
              <a:t>convert</a:t>
            </a:r>
            <a:r>
              <a:rPr lang="it-IT" sz="1500" dirty="0"/>
              <a:t> </a:t>
            </a:r>
            <a:r>
              <a:rPr lang="it-IT" sz="1500" dirty="0" err="1"/>
              <a:t>photon</a:t>
            </a:r>
            <a:r>
              <a:rPr lang="it-IT" sz="1500" dirty="0"/>
              <a:t> energy </a:t>
            </a:r>
            <a:r>
              <a:rPr lang="it-IT" sz="1500" dirty="0" err="1"/>
              <a:t>absorbed</a:t>
            </a:r>
            <a:r>
              <a:rPr lang="it-IT" sz="1500" dirty="0"/>
              <a:t> from NIR light </a:t>
            </a:r>
            <a:r>
              <a:rPr lang="it-IT" sz="1500" dirty="0" err="1"/>
              <a:t>into</a:t>
            </a:r>
            <a:r>
              <a:rPr lang="it-IT" sz="1500" dirty="0"/>
              <a:t> UV light</a:t>
            </a:r>
          </a:p>
          <a:p>
            <a:pPr algn="just"/>
            <a:endParaRPr lang="it-IT" sz="1500" dirty="0"/>
          </a:p>
          <a:p>
            <a:pPr algn="just"/>
            <a:endParaRPr lang="it-IT" sz="1500" dirty="0"/>
          </a:p>
          <a:p>
            <a:pPr algn="just"/>
            <a:endParaRPr lang="it-IT" sz="1500" dirty="0"/>
          </a:p>
          <a:p>
            <a:pPr algn="just"/>
            <a:endParaRPr lang="it-IT" sz="1500" dirty="0"/>
          </a:p>
          <a:p>
            <a:pPr algn="just"/>
            <a:endParaRPr lang="it-IT" sz="1500" dirty="0"/>
          </a:p>
          <a:p>
            <a:pPr marL="342900" indent="-342900" algn="ctr">
              <a:buFontTx/>
              <a:buChar char="-"/>
            </a:pPr>
            <a:endParaRPr lang="it-IT" sz="2000" dirty="0"/>
          </a:p>
          <a:p>
            <a:pPr marL="342900" indent="-342900" algn="ctr">
              <a:buFontTx/>
              <a:buChar char="-"/>
            </a:pPr>
            <a:endParaRPr lang="it-IT" sz="2000" dirty="0"/>
          </a:p>
        </p:txBody>
      </p:sp>
      <p:pic>
        <p:nvPicPr>
          <p:cNvPr id="3" name="Immagine 2" descr="Immagine che contiene testo, mappa&#10;&#10;Descrizione generata automaticamente">
            <a:extLst>
              <a:ext uri="{FF2B5EF4-FFF2-40B4-BE49-F238E27FC236}">
                <a16:creationId xmlns:a16="http://schemas.microsoft.com/office/drawing/2014/main" xmlns="" id="{1FA213FC-B7FB-4A5A-A6D7-F0B8FDE4E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57" y="1703296"/>
            <a:ext cx="4471995" cy="4006388"/>
          </a:xfrm>
          <a:prstGeom prst="rect">
            <a:avLst/>
          </a:prstGeom>
        </p:spPr>
      </p:pic>
      <p:sp>
        <p:nvSpPr>
          <p:cNvPr id="12" name="CasellaDiTesto 11">
            <a:extLst>
              <a:ext uri="{FF2B5EF4-FFF2-40B4-BE49-F238E27FC236}">
                <a16:creationId xmlns:a16="http://schemas.microsoft.com/office/drawing/2014/main" xmlns="" id="{D17E12F9-69A4-40A6-B58F-1BCFE62F92E1}"/>
              </a:ext>
            </a:extLst>
          </p:cNvPr>
          <p:cNvSpPr txBox="1"/>
          <p:nvPr/>
        </p:nvSpPr>
        <p:spPr>
          <a:xfrm>
            <a:off x="400747" y="5562339"/>
            <a:ext cx="4298844" cy="507831"/>
          </a:xfrm>
          <a:prstGeom prst="rect">
            <a:avLst/>
          </a:prstGeom>
          <a:noFill/>
        </p:spPr>
        <p:txBody>
          <a:bodyPr wrap="square" rtlCol="0">
            <a:spAutoFit/>
          </a:bodyPr>
          <a:lstStyle/>
          <a:p>
            <a:r>
              <a:rPr lang="it-IT" sz="900" dirty="0" err="1"/>
              <a:t>Photodegradable</a:t>
            </a:r>
            <a:r>
              <a:rPr lang="it-IT" sz="900" dirty="0"/>
              <a:t> </a:t>
            </a:r>
            <a:r>
              <a:rPr lang="it-IT" sz="900" dirty="0" err="1"/>
              <a:t>polymeric</a:t>
            </a:r>
            <a:r>
              <a:rPr lang="it-IT" sz="900" dirty="0"/>
              <a:t> </a:t>
            </a:r>
            <a:r>
              <a:rPr lang="it-IT" sz="900" dirty="0" err="1"/>
              <a:t>materials</a:t>
            </a:r>
            <a:r>
              <a:rPr lang="it-IT" sz="900" dirty="0"/>
              <a:t> </a:t>
            </a:r>
            <a:r>
              <a:rPr lang="it-IT" sz="900" dirty="0" err="1"/>
              <a:t>containing</a:t>
            </a:r>
            <a:r>
              <a:rPr lang="it-IT" sz="900" dirty="0"/>
              <a:t> (a) a </a:t>
            </a:r>
            <a:r>
              <a:rPr lang="it-IT" sz="900" dirty="0" err="1"/>
              <a:t>photolabile</a:t>
            </a:r>
            <a:r>
              <a:rPr lang="it-IT" sz="900" dirty="0"/>
              <a:t> </a:t>
            </a:r>
            <a:r>
              <a:rPr lang="it-IT" sz="900" dirty="0" err="1"/>
              <a:t>junction</a:t>
            </a:r>
            <a:r>
              <a:rPr lang="it-IT" sz="900" dirty="0"/>
              <a:t>, (b) photo-labile pendant groups, (c) </a:t>
            </a:r>
            <a:r>
              <a:rPr lang="it-IT" sz="900" dirty="0" err="1"/>
              <a:t>photodegradable</a:t>
            </a:r>
            <a:r>
              <a:rPr lang="it-IT" sz="900" dirty="0"/>
              <a:t> </a:t>
            </a:r>
            <a:r>
              <a:rPr lang="it-IT" sz="900" dirty="0" err="1"/>
              <a:t>backbone</a:t>
            </a:r>
            <a:r>
              <a:rPr lang="it-IT" sz="900" dirty="0"/>
              <a:t> and (d) photo-labile cross-</a:t>
            </a:r>
            <a:r>
              <a:rPr lang="it-IT" sz="900" dirty="0" err="1"/>
              <a:t>linkers</a:t>
            </a:r>
            <a:endParaRPr lang="it-IT" sz="900" dirty="0"/>
          </a:p>
        </p:txBody>
      </p:sp>
      <p:pic>
        <p:nvPicPr>
          <p:cNvPr id="7" name="Immagine 6">
            <a:extLst>
              <a:ext uri="{FF2B5EF4-FFF2-40B4-BE49-F238E27FC236}">
                <a16:creationId xmlns:a16="http://schemas.microsoft.com/office/drawing/2014/main" xmlns="" id="{797959B4-EE59-49CE-82ED-9B13B065C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771" y="2334439"/>
            <a:ext cx="2643990" cy="1204929"/>
          </a:xfrm>
          <a:prstGeom prst="rect">
            <a:avLst/>
          </a:prstGeom>
        </p:spPr>
      </p:pic>
      <p:pic>
        <p:nvPicPr>
          <p:cNvPr id="10" name="Immagine 9">
            <a:extLst>
              <a:ext uri="{FF2B5EF4-FFF2-40B4-BE49-F238E27FC236}">
                <a16:creationId xmlns:a16="http://schemas.microsoft.com/office/drawing/2014/main" xmlns="" id="{22ED4167-46D7-4EFE-AE82-F8D535068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0472" y="4439724"/>
            <a:ext cx="2780781" cy="1949818"/>
          </a:xfrm>
          <a:prstGeom prst="rect">
            <a:avLst/>
          </a:prstGeom>
        </p:spPr>
      </p:pic>
      <p:pic>
        <p:nvPicPr>
          <p:cNvPr id="14" name="Immagine 13">
            <a:extLst>
              <a:ext uri="{FF2B5EF4-FFF2-40B4-BE49-F238E27FC236}">
                <a16:creationId xmlns:a16="http://schemas.microsoft.com/office/drawing/2014/main" xmlns="" id="{8940951D-6955-4251-AC95-6FD4406144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7439" y="4670412"/>
            <a:ext cx="2806933" cy="1488442"/>
          </a:xfrm>
          <a:prstGeom prst="rect">
            <a:avLst/>
          </a:prstGeom>
        </p:spPr>
      </p:pic>
    </p:spTree>
    <p:extLst>
      <p:ext uri="{BB962C8B-B14F-4D97-AF65-F5344CB8AC3E}">
        <p14:creationId xmlns:p14="http://schemas.microsoft.com/office/powerpoint/2010/main" val="7087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Praesentation_Standard_PINU-2018">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3600</Words>
  <Application>Microsoft Office PowerPoint</Application>
  <PresentationFormat>Widescreen</PresentationFormat>
  <Paragraphs>759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Verdana</vt:lpstr>
      <vt:lpstr>Wingdings</vt:lpstr>
      <vt:lpstr>PowerPoint_Praesentation_Standard_PINU-2018</vt:lpstr>
      <vt:lpstr>Smart Hydrogels</vt:lpstr>
      <vt:lpstr>Smart Hydrogels – Introduction</vt:lpstr>
      <vt:lpstr>Smart Hydrogels – Introduction</vt:lpstr>
      <vt:lpstr>Smart Hydrogels –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Cosimi</dc:creator>
  <cp:lastModifiedBy>Marie Weinhart</cp:lastModifiedBy>
  <cp:revision>217</cp:revision>
  <dcterms:created xsi:type="dcterms:W3CDTF">2019-02-05T11:00:10Z</dcterms:created>
  <dcterms:modified xsi:type="dcterms:W3CDTF">2019-05-29T13:50:48Z</dcterms:modified>
</cp:coreProperties>
</file>