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82" r:id="rId3"/>
    <p:sldId id="283" r:id="rId4"/>
    <p:sldId id="284" r:id="rId5"/>
    <p:sldId id="285" r:id="rId6"/>
    <p:sldId id="286" r:id="rId7"/>
    <p:sldId id="287" r:id="rId8"/>
    <p:sldId id="288" r:id="rId9"/>
    <p:sldId id="290" r:id="rId10"/>
    <p:sldId id="289" r:id="rId11"/>
    <p:sldId id="291" r:id="rId12"/>
    <p:sldId id="292" r:id="rId13"/>
    <p:sldId id="293" r:id="rId14"/>
    <p:sldId id="294" r:id="rId15"/>
    <p:sldId id="295" r:id="rId16"/>
    <p:sldId id="296" r:id="rId17"/>
    <p:sldId id="298" r:id="rId18"/>
    <p:sldId id="299" r:id="rId19"/>
    <p:sldId id="300" r:id="rId20"/>
    <p:sldId id="301" r:id="rId21"/>
    <p:sldId id="302" r:id="rId22"/>
    <p:sldId id="303" r:id="rId23"/>
    <p:sldId id="304" r:id="rId24"/>
    <p:sldId id="305" r:id="rId25"/>
    <p:sldId id="306"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2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9D3EE6-B2D2-4960-9134-0C6EA73F0AF3}" type="datetimeFigureOut">
              <a:rPr lang="de-DE" smtClean="0"/>
              <a:t>29.11.2017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314610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9D3EE6-B2D2-4960-9134-0C6EA73F0AF3}" type="datetimeFigureOut">
              <a:rPr lang="de-DE" smtClean="0"/>
              <a:t>29.11.2017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156059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9D3EE6-B2D2-4960-9134-0C6EA73F0AF3}" type="datetimeFigureOut">
              <a:rPr lang="de-DE" smtClean="0"/>
              <a:t>29.11.2017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2159328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14300" y="6492877"/>
            <a:ext cx="2057400" cy="365125"/>
          </a:xfrm>
        </p:spPr>
        <p:txBody>
          <a:bodyPr/>
          <a:lstStyle>
            <a:lvl1pPr>
              <a:defRPr/>
            </a:lvl1pPr>
          </a:lstStyle>
          <a:p>
            <a:r>
              <a:rPr lang="de-DE" dirty="0" smtClean="0"/>
              <a:t>Dr. Marie Weinhart</a:t>
            </a:r>
            <a:endParaRPr lang="de-DE" dirty="0"/>
          </a:p>
        </p:txBody>
      </p:sp>
      <p:sp>
        <p:nvSpPr>
          <p:cNvPr id="6" name="Slide Number Placeholder 5"/>
          <p:cNvSpPr>
            <a:spLocks noGrp="1"/>
          </p:cNvSpPr>
          <p:nvPr>
            <p:ph type="sldNum" sz="quarter" idx="12"/>
          </p:nvPr>
        </p:nvSpPr>
        <p:spPr>
          <a:xfrm>
            <a:off x="6972300" y="6482356"/>
            <a:ext cx="2057400" cy="365125"/>
          </a:xfrm>
        </p:spPr>
        <p:txBody>
          <a:bodyPr/>
          <a:lstStyle/>
          <a:p>
            <a:fld id="{2F494E39-7EDB-4D12-A58F-A1680D1CB4E0}" type="slidenum">
              <a:rPr lang="de-DE" smtClean="0"/>
              <a:t>‹#›</a:t>
            </a:fld>
            <a:endParaRPr lang="de-DE" dirty="0"/>
          </a:p>
        </p:txBody>
      </p:sp>
      <p:sp>
        <p:nvSpPr>
          <p:cNvPr id="7" name="Date Placeholder 3"/>
          <p:cNvSpPr txBox="1">
            <a:spLocks/>
          </p:cNvSpPr>
          <p:nvPr userDrawn="1"/>
        </p:nvSpPr>
        <p:spPr>
          <a:xfrm>
            <a:off x="114300" y="31298"/>
            <a:ext cx="90297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smtClean="0"/>
              <a:t>WS2017/18								                      LV</a:t>
            </a:r>
            <a:r>
              <a:rPr lang="de-DE" sz="1200" kern="1200" dirty="0" smtClean="0">
                <a:solidFill>
                  <a:schemeClr val="tx1">
                    <a:tint val="75000"/>
                  </a:schemeClr>
                </a:solidFill>
                <a:effectLst/>
                <a:latin typeface="+mn-lt"/>
                <a:ea typeface="+mn-ea"/>
                <a:cs typeface="+mn-cs"/>
              </a:rPr>
              <a:t>217501</a:t>
            </a:r>
            <a:endParaRPr lang="de-DE" sz="1200" dirty="0"/>
          </a:p>
        </p:txBody>
      </p:sp>
    </p:spTree>
    <p:extLst>
      <p:ext uri="{BB962C8B-B14F-4D97-AF65-F5344CB8AC3E}">
        <p14:creationId xmlns:p14="http://schemas.microsoft.com/office/powerpoint/2010/main" val="22550896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9D3EE6-B2D2-4960-9134-0C6EA73F0AF3}" type="datetimeFigureOut">
              <a:rPr lang="de-DE" smtClean="0"/>
              <a:t>29.11.2017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48600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D3EE6-B2D2-4960-9134-0C6EA73F0AF3}" type="datetimeFigureOut">
              <a:rPr lang="de-DE" smtClean="0"/>
              <a:t>29.11.2017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210228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9D3EE6-B2D2-4960-9134-0C6EA73F0AF3}" type="datetimeFigureOut">
              <a:rPr lang="de-DE" smtClean="0"/>
              <a:t>29.11.2017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44692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9D3EE6-B2D2-4960-9134-0C6EA73F0AF3}" type="datetimeFigureOut">
              <a:rPr lang="de-DE" smtClean="0"/>
              <a:t>29.11.2017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390019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9D3EE6-B2D2-4960-9134-0C6EA73F0AF3}" type="datetimeFigureOut">
              <a:rPr lang="de-DE" smtClean="0"/>
              <a:t>29.11.2017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382222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D3EE6-B2D2-4960-9134-0C6EA73F0AF3}" type="datetimeFigureOut">
              <a:rPr lang="de-DE" smtClean="0"/>
              <a:t>29.11.2017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503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D3EE6-B2D2-4960-9134-0C6EA73F0AF3}" type="datetimeFigureOut">
              <a:rPr lang="de-DE" smtClean="0"/>
              <a:t>29.11.2017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377354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D3EE6-B2D2-4960-9134-0C6EA73F0AF3}" type="datetimeFigureOut">
              <a:rPr lang="de-DE" smtClean="0"/>
              <a:t>29.11.2017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B3D691D-D077-49BB-9047-F81635A4F8C2}" type="slidenum">
              <a:rPr lang="de-DE" smtClean="0"/>
              <a:t>‹#›</a:t>
            </a:fld>
            <a:endParaRPr lang="de-DE"/>
          </a:p>
        </p:txBody>
      </p:sp>
    </p:spTree>
    <p:extLst>
      <p:ext uri="{BB962C8B-B14F-4D97-AF65-F5344CB8AC3E}">
        <p14:creationId xmlns:p14="http://schemas.microsoft.com/office/powerpoint/2010/main" val="248937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D3EE6-B2D2-4960-9134-0C6EA73F0AF3}" type="datetimeFigureOut">
              <a:rPr lang="de-DE" smtClean="0"/>
              <a:t>29.11.2017</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D691D-D077-49BB-9047-F81635A4F8C2}" type="slidenum">
              <a:rPr lang="de-DE" smtClean="0"/>
              <a:t>‹#›</a:t>
            </a:fld>
            <a:endParaRPr lang="de-DE"/>
          </a:p>
        </p:txBody>
      </p:sp>
    </p:spTree>
    <p:extLst>
      <p:ext uri="{BB962C8B-B14F-4D97-AF65-F5344CB8AC3E}">
        <p14:creationId xmlns:p14="http://schemas.microsoft.com/office/powerpoint/2010/main" val="29527974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www.endnote.de/handbuch/"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www.ub.uni-heidelberg.de/schulung/literaturverwaltung/endnote/faq/Welcome.html"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smtClean="0">
                <a:solidFill>
                  <a:schemeClr val="tx2">
                    <a:lumMod val="75000"/>
                  </a:schemeClr>
                </a:solidFill>
              </a:rPr>
              <a:t>1</a:t>
            </a:fld>
            <a:r>
              <a:rPr lang="en-CA" sz="1600" dirty="0" smtClean="0">
                <a:solidFill>
                  <a:schemeClr val="tx2">
                    <a:lumMod val="75000"/>
                  </a:schemeClr>
                </a:solidFill>
              </a:rPr>
              <a:t>                                                                                                                                 </a:t>
            </a:r>
            <a:endParaRPr lang="de-DE" sz="1600" dirty="0">
              <a:solidFill>
                <a:schemeClr val="tx2">
                  <a:lumMod val="75000"/>
                </a:schemeClr>
              </a:solidFill>
            </a:endParaRPr>
          </a:p>
        </p:txBody>
      </p:sp>
      <p:sp>
        <p:nvSpPr>
          <p:cNvPr id="6" name="TextBox 5"/>
          <p:cNvSpPr txBox="1"/>
          <p:nvPr/>
        </p:nvSpPr>
        <p:spPr>
          <a:xfrm>
            <a:off x="290749" y="233383"/>
            <a:ext cx="5051191" cy="1015663"/>
          </a:xfrm>
          <a:prstGeom prst="rect">
            <a:avLst/>
          </a:prstGeom>
          <a:noFill/>
        </p:spPr>
        <p:txBody>
          <a:bodyPr wrap="none" rtlCol="0">
            <a:spAutoFit/>
          </a:bodyPr>
          <a:lstStyle/>
          <a:p>
            <a:endParaRPr lang="en-CA" dirty="0"/>
          </a:p>
          <a:p>
            <a:endParaRPr lang="en-CA" dirty="0"/>
          </a:p>
          <a:p>
            <a:r>
              <a:rPr lang="en-CA" sz="2400" b="1" dirty="0" smtClean="0">
                <a:solidFill>
                  <a:schemeClr val="tx2">
                    <a:lumMod val="75000"/>
                  </a:schemeClr>
                </a:solidFill>
              </a:rPr>
              <a:t>Software </a:t>
            </a:r>
            <a:r>
              <a:rPr lang="en-CA" sz="2400" b="1" dirty="0" err="1" smtClean="0">
                <a:solidFill>
                  <a:schemeClr val="tx2">
                    <a:lumMod val="75000"/>
                  </a:schemeClr>
                </a:solidFill>
              </a:rPr>
              <a:t>zur</a:t>
            </a:r>
            <a:r>
              <a:rPr lang="en-CA" sz="2400" b="1" dirty="0" smtClean="0">
                <a:solidFill>
                  <a:schemeClr val="tx2">
                    <a:lumMod val="75000"/>
                  </a:schemeClr>
                </a:solidFill>
              </a:rPr>
              <a:t> </a:t>
            </a:r>
            <a:r>
              <a:rPr lang="en-CA" sz="2400" b="1" dirty="0" err="1" smtClean="0">
                <a:solidFill>
                  <a:schemeClr val="tx2">
                    <a:lumMod val="75000"/>
                  </a:schemeClr>
                </a:solidFill>
              </a:rPr>
              <a:t>Verwaltung</a:t>
            </a:r>
            <a:r>
              <a:rPr lang="en-CA" sz="2400" b="1" dirty="0" smtClean="0">
                <a:solidFill>
                  <a:schemeClr val="tx2">
                    <a:lumMod val="75000"/>
                  </a:schemeClr>
                </a:solidFill>
              </a:rPr>
              <a:t> von </a:t>
            </a:r>
            <a:r>
              <a:rPr lang="en-CA" sz="2400" b="1" dirty="0" err="1" smtClean="0">
                <a:solidFill>
                  <a:schemeClr val="tx2">
                    <a:lumMod val="75000"/>
                  </a:schemeClr>
                </a:solidFill>
              </a:rPr>
              <a:t>Literatur</a:t>
            </a:r>
            <a:endParaRPr lang="de-DE" sz="2400" b="1"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4" name="TextBox 3"/>
          <p:cNvSpPr txBox="1"/>
          <p:nvPr/>
        </p:nvSpPr>
        <p:spPr>
          <a:xfrm>
            <a:off x="290751" y="2761713"/>
            <a:ext cx="8322365" cy="1569660"/>
          </a:xfrm>
          <a:prstGeom prst="rect">
            <a:avLst/>
          </a:prstGeom>
          <a:noFill/>
        </p:spPr>
        <p:txBody>
          <a:bodyPr wrap="square" rtlCol="0">
            <a:spAutoFit/>
          </a:bodyPr>
          <a:lstStyle/>
          <a:p>
            <a:pPr algn="ctr"/>
            <a:r>
              <a:rPr lang="en-CA" sz="4800" dirty="0" err="1" smtClean="0">
                <a:solidFill>
                  <a:schemeClr val="tx2">
                    <a:lumMod val="60000"/>
                    <a:lumOff val="40000"/>
                  </a:schemeClr>
                </a:solidFill>
              </a:rPr>
              <a:t>Literaturverwaltung</a:t>
            </a:r>
            <a:r>
              <a:rPr lang="en-CA" sz="4800" dirty="0" smtClean="0">
                <a:solidFill>
                  <a:schemeClr val="tx2">
                    <a:lumMod val="60000"/>
                    <a:lumOff val="40000"/>
                  </a:schemeClr>
                </a:solidFill>
              </a:rPr>
              <a:t> </a:t>
            </a:r>
            <a:r>
              <a:rPr lang="en-CA" sz="4800" dirty="0" err="1" smtClean="0">
                <a:solidFill>
                  <a:schemeClr val="tx2">
                    <a:lumMod val="60000"/>
                    <a:lumOff val="40000"/>
                  </a:schemeClr>
                </a:solidFill>
              </a:rPr>
              <a:t>mittels</a:t>
            </a:r>
            <a:r>
              <a:rPr lang="en-CA" sz="4800" dirty="0" smtClean="0">
                <a:solidFill>
                  <a:schemeClr val="tx2">
                    <a:lumMod val="60000"/>
                    <a:lumOff val="40000"/>
                  </a:schemeClr>
                </a:solidFill>
              </a:rPr>
              <a:t> Endnote</a:t>
            </a:r>
            <a:endParaRPr lang="de-DE" sz="4800" dirty="0">
              <a:solidFill>
                <a:schemeClr val="tx2">
                  <a:lumMod val="60000"/>
                  <a:lumOff val="40000"/>
                </a:schemeClr>
              </a:solidFill>
            </a:endParaRPr>
          </a:p>
        </p:txBody>
      </p:sp>
    </p:spTree>
    <p:extLst>
      <p:ext uri="{BB962C8B-B14F-4D97-AF65-F5344CB8AC3E}">
        <p14:creationId xmlns:p14="http://schemas.microsoft.com/office/powerpoint/2010/main" val="1396798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10</a:t>
            </a:fld>
            <a:r>
              <a:rPr lang="en-CA" sz="1600" dirty="0">
                <a:solidFill>
                  <a:schemeClr val="tx2">
                    <a:lumMod val="75000"/>
                  </a:schemeClr>
                </a:solidFill>
              </a:rPr>
              <a:t>                                                                                                                                 </a:t>
            </a:r>
            <a:endParaRPr lang="de-DE" sz="1600" dirty="0">
              <a:solidFill>
                <a:schemeClr val="tx2">
                  <a:lumMod val="75000"/>
                </a:schemeClr>
              </a:solidFill>
            </a:endParaRPr>
          </a:p>
        </p:txBody>
      </p:sp>
      <p:sp>
        <p:nvSpPr>
          <p:cNvPr id="12" name="TextBox 11"/>
          <p:cNvSpPr txBox="1"/>
          <p:nvPr/>
        </p:nvSpPr>
        <p:spPr>
          <a:xfrm>
            <a:off x="163755" y="109907"/>
            <a:ext cx="5348452" cy="1015663"/>
          </a:xfrm>
          <a:prstGeom prst="rect">
            <a:avLst/>
          </a:prstGeom>
          <a:noFill/>
        </p:spPr>
        <p:txBody>
          <a:bodyPr wrap="none" rtlCol="0">
            <a:spAutoFit/>
          </a:bodyPr>
          <a:lstStyle/>
          <a:p>
            <a:endParaRPr lang="en-CA" dirty="0" smtClean="0"/>
          </a:p>
          <a:p>
            <a:endParaRPr lang="en-CA" dirty="0" smtClean="0"/>
          </a:p>
          <a:p>
            <a:r>
              <a:rPr lang="de-DE" sz="2400" b="1" dirty="0">
                <a:solidFill>
                  <a:schemeClr val="accent1">
                    <a:lumMod val="75000"/>
                  </a:schemeClr>
                </a:solidFill>
              </a:rPr>
              <a:t>Suchen und Bearbeiten von Datensätzen</a:t>
            </a:r>
            <a:endParaRPr lang="en-CA" sz="1600" dirty="0">
              <a:solidFill>
                <a:schemeClr val="accent1">
                  <a:lumMod val="75000"/>
                </a:schemeClr>
              </a:solidFill>
            </a:endParaRPr>
          </a:p>
        </p:txBody>
      </p:sp>
      <p:sp>
        <p:nvSpPr>
          <p:cNvPr id="13" name="TextBox 12"/>
          <p:cNvSpPr txBox="1"/>
          <p:nvPr/>
        </p:nvSpPr>
        <p:spPr>
          <a:xfrm>
            <a:off x="325035" y="1124705"/>
            <a:ext cx="8063591" cy="923330"/>
          </a:xfrm>
          <a:prstGeom prst="rect">
            <a:avLst/>
          </a:prstGeom>
          <a:noFill/>
        </p:spPr>
        <p:txBody>
          <a:bodyPr wrap="square" rtlCol="0">
            <a:spAutoFit/>
          </a:bodyPr>
          <a:lstStyle/>
          <a:p>
            <a:r>
              <a:rPr lang="de-DE" dirty="0"/>
              <a:t>Beim Öffnen einer </a:t>
            </a:r>
            <a:r>
              <a:rPr lang="de-DE" i="1" dirty="0"/>
              <a:t>Librar</a:t>
            </a:r>
            <a:r>
              <a:rPr lang="de-DE" dirty="0"/>
              <a:t>y wird zunächst ein Listenfenster angezeigt</a:t>
            </a:r>
            <a:r>
              <a:rPr lang="de-DE" dirty="0" smtClean="0"/>
              <a:t>. (wer noch keine Library hat, muss diese zunächst neu anlegen). Jeder </a:t>
            </a:r>
            <a:r>
              <a:rPr lang="de-DE" dirty="0"/>
              <a:t>Datensatz erscheint in einer </a:t>
            </a:r>
            <a:r>
              <a:rPr lang="de-DE" dirty="0" smtClean="0"/>
              <a:t>Zeile</a:t>
            </a:r>
            <a:endParaRPr lang="de-DE" dirty="0"/>
          </a:p>
        </p:txBody>
      </p:sp>
      <p:pic>
        <p:nvPicPr>
          <p:cNvPr id="14" name="Picture 13"/>
          <p:cNvPicPr>
            <a:picLocks noChangeAspect="1"/>
          </p:cNvPicPr>
          <p:nvPr/>
        </p:nvPicPr>
        <p:blipFill>
          <a:blip r:embed="rId2"/>
          <a:stretch>
            <a:fillRect/>
          </a:stretch>
        </p:blipFill>
        <p:spPr>
          <a:xfrm>
            <a:off x="325035" y="2132868"/>
            <a:ext cx="8243003" cy="4121613"/>
          </a:xfrm>
          <a:prstGeom prst="rect">
            <a:avLst/>
          </a:prstGeom>
        </p:spPr>
      </p:pic>
      <p:sp>
        <p:nvSpPr>
          <p:cNvPr id="15" name="Rectangle 14"/>
          <p:cNvSpPr/>
          <p:nvPr/>
        </p:nvSpPr>
        <p:spPr>
          <a:xfrm>
            <a:off x="325035" y="5138985"/>
            <a:ext cx="8243003" cy="1200329"/>
          </a:xfrm>
          <a:prstGeom prst="rect">
            <a:avLst/>
          </a:prstGeom>
          <a:solidFill>
            <a:schemeClr val="bg1"/>
          </a:solidFill>
        </p:spPr>
        <p:txBody>
          <a:bodyPr wrap="square">
            <a:spAutoFit/>
          </a:bodyPr>
          <a:lstStyle/>
          <a:p>
            <a:pPr marL="285750" indent="-285750">
              <a:buFont typeface="Arial" panose="020B0604020202020204" pitchFamily="34" charset="0"/>
              <a:buChar char="•"/>
            </a:pPr>
            <a:r>
              <a:rPr lang="de-DE" dirty="0"/>
              <a:t>Über die Suchfunktion kann die komplette Datenbank nach bestimmten Kriterien durchsucht werden. Die vom Programm ermittelten Einträge werden anschließend im </a:t>
            </a:r>
            <a:r>
              <a:rPr lang="de-DE" i="1" dirty="0"/>
              <a:t>Library</a:t>
            </a:r>
            <a:r>
              <a:rPr lang="de-DE" dirty="0"/>
              <a:t> Fenster dargestellt. In der Statuszeile des Fensters wird die Anzahl der Treffer </a:t>
            </a:r>
            <a:r>
              <a:rPr lang="de-DE" dirty="0" smtClean="0"/>
              <a:t>genannt.</a:t>
            </a:r>
            <a:endParaRPr lang="de-DE" dirty="0"/>
          </a:p>
        </p:txBody>
      </p:sp>
    </p:spTree>
    <p:extLst>
      <p:ext uri="{BB962C8B-B14F-4D97-AF65-F5344CB8AC3E}">
        <p14:creationId xmlns:p14="http://schemas.microsoft.com/office/powerpoint/2010/main" val="222808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11</a:t>
            </a:fld>
            <a:r>
              <a:rPr lang="en-CA" sz="1600" dirty="0">
                <a:solidFill>
                  <a:schemeClr val="tx2">
                    <a:lumMod val="75000"/>
                  </a:schemeClr>
                </a:solidFill>
              </a:rPr>
              <a:t>                                                                                                                                 </a:t>
            </a:r>
            <a:endParaRPr lang="de-DE" sz="1600" dirty="0">
              <a:solidFill>
                <a:schemeClr val="tx2">
                  <a:lumMod val="75000"/>
                </a:schemeClr>
              </a:solidFill>
            </a:endParaRPr>
          </a:p>
        </p:txBody>
      </p:sp>
      <p:sp>
        <p:nvSpPr>
          <p:cNvPr id="7" name="TextBox 6"/>
          <p:cNvSpPr txBox="1"/>
          <p:nvPr/>
        </p:nvSpPr>
        <p:spPr>
          <a:xfrm>
            <a:off x="106018" y="0"/>
            <a:ext cx="2478692" cy="1015663"/>
          </a:xfrm>
          <a:prstGeom prst="rect">
            <a:avLst/>
          </a:prstGeom>
          <a:noFill/>
        </p:spPr>
        <p:txBody>
          <a:bodyPr wrap="none" rtlCol="0">
            <a:spAutoFit/>
          </a:bodyPr>
          <a:lstStyle/>
          <a:p>
            <a:endParaRPr lang="en-CA" dirty="0" smtClean="0"/>
          </a:p>
          <a:p>
            <a:endParaRPr lang="en-CA" dirty="0" smtClean="0"/>
          </a:p>
          <a:p>
            <a:r>
              <a:rPr lang="de-DE" sz="2400" b="1" dirty="0" err="1" smtClean="0">
                <a:solidFill>
                  <a:schemeClr val="accent1">
                    <a:lumMod val="75000"/>
                  </a:schemeClr>
                </a:solidFill>
              </a:rPr>
              <a:t>Dublettenprüfung</a:t>
            </a:r>
            <a:endParaRPr lang="en-CA" sz="1600" dirty="0">
              <a:solidFill>
                <a:schemeClr val="accent1">
                  <a:lumMod val="75000"/>
                </a:schemeClr>
              </a:solidFill>
            </a:endParaRPr>
          </a:p>
        </p:txBody>
      </p:sp>
      <p:sp>
        <p:nvSpPr>
          <p:cNvPr id="8" name="TextBox 7"/>
          <p:cNvSpPr txBox="1"/>
          <p:nvPr/>
        </p:nvSpPr>
        <p:spPr>
          <a:xfrm>
            <a:off x="131596" y="1136065"/>
            <a:ext cx="8879354" cy="2308324"/>
          </a:xfrm>
          <a:prstGeom prst="rect">
            <a:avLst/>
          </a:prstGeom>
          <a:noFill/>
        </p:spPr>
        <p:txBody>
          <a:bodyPr wrap="none" rtlCol="0">
            <a:spAutoFit/>
          </a:bodyPr>
          <a:lstStyle/>
          <a:p>
            <a:r>
              <a:rPr lang="de-DE" dirty="0">
                <a:solidFill>
                  <a:schemeClr val="tx2">
                    <a:lumMod val="75000"/>
                  </a:schemeClr>
                </a:solidFill>
              </a:rPr>
              <a:t>Die Funktion </a:t>
            </a:r>
            <a:r>
              <a:rPr lang="de-DE" b="1" i="1" dirty="0">
                <a:solidFill>
                  <a:schemeClr val="accent1">
                    <a:lumMod val="75000"/>
                  </a:schemeClr>
                </a:solidFill>
              </a:rPr>
              <a:t>References -&gt; Find </a:t>
            </a:r>
            <a:r>
              <a:rPr lang="de-DE" b="1" i="1" dirty="0" err="1">
                <a:solidFill>
                  <a:schemeClr val="accent1">
                    <a:lumMod val="75000"/>
                  </a:schemeClr>
                </a:solidFill>
              </a:rPr>
              <a:t>Duplicates</a:t>
            </a:r>
            <a:r>
              <a:rPr lang="de-DE" b="1" i="1" dirty="0">
                <a:solidFill>
                  <a:schemeClr val="accent1">
                    <a:lumMod val="75000"/>
                  </a:schemeClr>
                </a:solidFill>
              </a:rPr>
              <a:t> </a:t>
            </a:r>
            <a:r>
              <a:rPr lang="de-DE" dirty="0">
                <a:solidFill>
                  <a:schemeClr val="tx2">
                    <a:lumMod val="75000"/>
                  </a:schemeClr>
                </a:solidFill>
              </a:rPr>
              <a:t>markiert in einem </a:t>
            </a:r>
            <a:r>
              <a:rPr lang="de-DE" b="1" i="1" dirty="0">
                <a:solidFill>
                  <a:schemeClr val="accent1">
                    <a:lumMod val="75000"/>
                  </a:schemeClr>
                </a:solidFill>
              </a:rPr>
              <a:t>Library</a:t>
            </a:r>
            <a:r>
              <a:rPr lang="de-DE" dirty="0">
                <a:solidFill>
                  <a:schemeClr val="tx2">
                    <a:lumMod val="75000"/>
                  </a:schemeClr>
                </a:solidFill>
              </a:rPr>
              <a:t> Fenster die Datensätze, </a:t>
            </a:r>
            <a:endParaRPr lang="de-DE" dirty="0" smtClean="0">
              <a:solidFill>
                <a:schemeClr val="tx2">
                  <a:lumMod val="75000"/>
                </a:schemeClr>
              </a:solidFill>
            </a:endParaRPr>
          </a:p>
          <a:p>
            <a:r>
              <a:rPr lang="de-DE" dirty="0" smtClean="0">
                <a:solidFill>
                  <a:schemeClr val="tx2">
                    <a:lumMod val="75000"/>
                  </a:schemeClr>
                </a:solidFill>
              </a:rPr>
              <a:t>die </a:t>
            </a:r>
            <a:r>
              <a:rPr lang="de-DE" dirty="0">
                <a:solidFill>
                  <a:schemeClr val="tx2">
                    <a:lumMod val="75000"/>
                  </a:schemeClr>
                </a:solidFill>
              </a:rPr>
              <a:t>als </a:t>
            </a:r>
            <a:r>
              <a:rPr lang="de-DE" dirty="0" err="1" smtClean="0">
                <a:solidFill>
                  <a:schemeClr val="tx2">
                    <a:lumMod val="75000"/>
                  </a:schemeClr>
                </a:solidFill>
              </a:rPr>
              <a:t>Dublett</a:t>
            </a:r>
            <a:r>
              <a:rPr lang="de-DE" dirty="0" smtClean="0">
                <a:solidFill>
                  <a:schemeClr val="tx2">
                    <a:lumMod val="75000"/>
                  </a:schemeClr>
                </a:solidFill>
              </a:rPr>
              <a:t> </a:t>
            </a:r>
            <a:r>
              <a:rPr lang="de-DE" dirty="0">
                <a:solidFill>
                  <a:schemeClr val="tx2">
                    <a:lumMod val="75000"/>
                  </a:schemeClr>
                </a:solidFill>
              </a:rPr>
              <a:t>erkannt werden. Die gekennzeichneten Datensätze lassen sich danach </a:t>
            </a:r>
            <a:r>
              <a:rPr lang="de-DE" dirty="0" smtClean="0">
                <a:solidFill>
                  <a:schemeClr val="tx2">
                    <a:lumMod val="75000"/>
                  </a:schemeClr>
                </a:solidFill>
              </a:rPr>
              <a:t>gezielt</a:t>
            </a:r>
            <a:endParaRPr lang="de-DE" dirty="0">
              <a:solidFill>
                <a:schemeClr val="tx2">
                  <a:lumMod val="75000"/>
                </a:schemeClr>
              </a:solidFill>
            </a:endParaRPr>
          </a:p>
          <a:p>
            <a:r>
              <a:rPr lang="de-DE" dirty="0" smtClean="0">
                <a:solidFill>
                  <a:schemeClr val="tx2">
                    <a:lumMod val="75000"/>
                  </a:schemeClr>
                </a:solidFill>
              </a:rPr>
              <a:t>verschieben </a:t>
            </a:r>
            <a:r>
              <a:rPr lang="de-DE" dirty="0">
                <a:solidFill>
                  <a:schemeClr val="tx2">
                    <a:lumMod val="75000"/>
                  </a:schemeClr>
                </a:solidFill>
              </a:rPr>
              <a:t>(z. B. in eine extra für diese Zwecke angelegte Library) oder löschen</a:t>
            </a:r>
            <a:r>
              <a:rPr lang="de-DE" dirty="0" smtClean="0">
                <a:solidFill>
                  <a:schemeClr val="tx2">
                    <a:lumMod val="75000"/>
                  </a:schemeClr>
                </a:solidFill>
              </a:rPr>
              <a:t>.</a:t>
            </a:r>
          </a:p>
          <a:p>
            <a:endParaRPr lang="de-DE" dirty="0">
              <a:solidFill>
                <a:schemeClr val="tx2">
                  <a:lumMod val="75000"/>
                </a:schemeClr>
              </a:solidFill>
            </a:endParaRPr>
          </a:p>
          <a:p>
            <a:pPr marL="285750" indent="-285750">
              <a:buFont typeface="Arial" panose="020B0604020202020204" pitchFamily="34" charset="0"/>
              <a:buChar char="•"/>
            </a:pPr>
            <a:r>
              <a:rPr lang="de-DE" dirty="0">
                <a:solidFill>
                  <a:schemeClr val="tx2">
                    <a:lumMod val="75000"/>
                  </a:schemeClr>
                </a:solidFill>
              </a:rPr>
              <a:t>Die Kriterien, die für die Prüfung herangezogen werden, werden über die </a:t>
            </a:r>
            <a:r>
              <a:rPr lang="de-DE" dirty="0" err="1" smtClean="0">
                <a:solidFill>
                  <a:schemeClr val="tx2">
                    <a:lumMod val="75000"/>
                  </a:schemeClr>
                </a:solidFill>
              </a:rPr>
              <a:t>Preferences</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a:t>
            </a:r>
            <a:r>
              <a:rPr lang="de-DE" dirty="0">
                <a:solidFill>
                  <a:schemeClr val="tx2">
                    <a:lumMod val="75000"/>
                  </a:schemeClr>
                </a:solidFill>
              </a:rPr>
              <a:t>festgelegt. Standardmäßig werden die Felder </a:t>
            </a:r>
            <a:r>
              <a:rPr lang="de-DE" dirty="0" err="1">
                <a:solidFill>
                  <a:schemeClr val="accent1">
                    <a:lumMod val="75000"/>
                  </a:schemeClr>
                </a:solidFill>
              </a:rPr>
              <a:t>Author</a:t>
            </a:r>
            <a:r>
              <a:rPr lang="de-DE" dirty="0">
                <a:solidFill>
                  <a:schemeClr val="accent1">
                    <a:lumMod val="75000"/>
                  </a:schemeClr>
                </a:solidFill>
              </a:rPr>
              <a:t>, Year</a:t>
            </a:r>
            <a:r>
              <a:rPr lang="de-DE" dirty="0">
                <a:solidFill>
                  <a:schemeClr val="tx2">
                    <a:lumMod val="75000"/>
                  </a:schemeClr>
                </a:solidFill>
              </a:rPr>
              <a:t> und </a:t>
            </a:r>
            <a:r>
              <a:rPr lang="de-DE" dirty="0" smtClean="0">
                <a:solidFill>
                  <a:schemeClr val="accent1">
                    <a:lumMod val="75000"/>
                  </a:schemeClr>
                </a:solidFill>
              </a:rPr>
              <a:t>Title</a:t>
            </a:r>
            <a:r>
              <a:rPr lang="de-DE" dirty="0" smtClean="0">
                <a:solidFill>
                  <a:schemeClr val="tx2">
                    <a:lumMod val="75000"/>
                  </a:schemeClr>
                </a:solidFill>
              </a:rPr>
              <a:t> geprüft. </a:t>
            </a:r>
            <a:r>
              <a:rPr lang="de-DE" dirty="0">
                <a:solidFill>
                  <a:schemeClr val="tx2">
                    <a:lumMod val="75000"/>
                  </a:schemeClr>
                </a:solidFill>
              </a:rPr>
              <a:t>Je nach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Definition </a:t>
            </a:r>
            <a:r>
              <a:rPr lang="de-DE" dirty="0">
                <a:solidFill>
                  <a:schemeClr val="tx2">
                    <a:lumMod val="75000"/>
                  </a:schemeClr>
                </a:solidFill>
              </a:rPr>
              <a:t>der Kriterien, lassen sich so die Regeln für die </a:t>
            </a:r>
            <a:r>
              <a:rPr lang="de-DE" dirty="0" err="1">
                <a:solidFill>
                  <a:schemeClr val="tx2">
                    <a:lumMod val="75000"/>
                  </a:schemeClr>
                </a:solidFill>
              </a:rPr>
              <a:t>Dublettenprüfung</a:t>
            </a:r>
            <a:r>
              <a:rPr lang="de-DE" dirty="0">
                <a:solidFill>
                  <a:schemeClr val="tx2">
                    <a:lumMod val="75000"/>
                  </a:schemeClr>
                </a:solidFill>
              </a:rPr>
              <a:t> lockern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oder </a:t>
            </a:r>
            <a:r>
              <a:rPr lang="de-DE" dirty="0">
                <a:solidFill>
                  <a:schemeClr val="tx2">
                    <a:lumMod val="75000"/>
                  </a:schemeClr>
                </a:solidFill>
              </a:rPr>
              <a:t>enger fassen. </a:t>
            </a:r>
          </a:p>
        </p:txBody>
      </p:sp>
      <p:sp>
        <p:nvSpPr>
          <p:cNvPr id="9" name="TextBox 8"/>
          <p:cNvSpPr txBox="1"/>
          <p:nvPr/>
        </p:nvSpPr>
        <p:spPr>
          <a:xfrm>
            <a:off x="4339948" y="3774703"/>
            <a:ext cx="4087906" cy="2308324"/>
          </a:xfrm>
          <a:prstGeom prst="rect">
            <a:avLst/>
          </a:prstGeom>
          <a:noFill/>
        </p:spPr>
        <p:txBody>
          <a:bodyPr wrap="square" rtlCol="0">
            <a:spAutoFit/>
          </a:bodyPr>
          <a:lstStyle/>
          <a:p>
            <a:r>
              <a:rPr lang="de-DE" b="1" dirty="0">
                <a:solidFill>
                  <a:schemeClr val="accent1">
                    <a:lumMod val="75000"/>
                  </a:schemeClr>
                </a:solidFill>
              </a:rPr>
              <a:t>Achtung:</a:t>
            </a:r>
            <a:r>
              <a:rPr lang="de-DE" dirty="0">
                <a:solidFill>
                  <a:schemeClr val="accent1">
                    <a:lumMod val="75000"/>
                  </a:schemeClr>
                </a:solidFill>
              </a:rPr>
              <a:t> </a:t>
            </a:r>
            <a:r>
              <a:rPr lang="de-DE" dirty="0">
                <a:solidFill>
                  <a:schemeClr val="tx2">
                    <a:lumMod val="75000"/>
                  </a:schemeClr>
                </a:solidFill>
              </a:rPr>
              <a:t>Eine automatische </a:t>
            </a:r>
            <a:r>
              <a:rPr lang="de-DE" dirty="0" err="1">
                <a:solidFill>
                  <a:schemeClr val="tx2">
                    <a:lumMod val="75000"/>
                  </a:schemeClr>
                </a:solidFill>
              </a:rPr>
              <a:t>Dublettenprüfung</a:t>
            </a:r>
            <a:r>
              <a:rPr lang="de-DE" dirty="0">
                <a:solidFill>
                  <a:schemeClr val="tx2">
                    <a:lumMod val="75000"/>
                  </a:schemeClr>
                </a:solidFill>
              </a:rPr>
              <a:t> ist nur beim Import von externen Dateien z.B. im RIS-Format möglich, nicht aber bei der manuellen Eingabe von Sätzen, dem Direkten Export oder bei der Übernahme von Daten, die über Z39.50 Abfragen in die Datenbank eingelesen werden. </a:t>
            </a:r>
          </a:p>
        </p:txBody>
      </p:sp>
      <p:pic>
        <p:nvPicPr>
          <p:cNvPr id="10" name="Picture 9"/>
          <p:cNvPicPr>
            <a:picLocks noChangeAspect="1"/>
          </p:cNvPicPr>
          <p:nvPr/>
        </p:nvPicPr>
        <p:blipFill>
          <a:blip r:embed="rId2"/>
          <a:stretch>
            <a:fillRect/>
          </a:stretch>
        </p:blipFill>
        <p:spPr>
          <a:xfrm>
            <a:off x="480632" y="3444389"/>
            <a:ext cx="3216725" cy="2859712"/>
          </a:xfrm>
          <a:prstGeom prst="rect">
            <a:avLst/>
          </a:prstGeom>
        </p:spPr>
      </p:pic>
    </p:spTree>
    <p:extLst>
      <p:ext uri="{BB962C8B-B14F-4D97-AF65-F5344CB8AC3E}">
        <p14:creationId xmlns:p14="http://schemas.microsoft.com/office/powerpoint/2010/main" val="487559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12</a:t>
            </a:fld>
            <a:r>
              <a:rPr lang="en-CA" sz="1600" dirty="0">
                <a:solidFill>
                  <a:schemeClr val="tx2">
                    <a:lumMod val="75000"/>
                  </a:schemeClr>
                </a:solidFill>
              </a:rPr>
              <a:t>                                                                                                                                 </a:t>
            </a:r>
            <a:endParaRPr lang="de-DE" sz="1600" dirty="0">
              <a:solidFill>
                <a:schemeClr val="tx2">
                  <a:lumMod val="75000"/>
                </a:schemeClr>
              </a:solidFill>
            </a:endParaRPr>
          </a:p>
        </p:txBody>
      </p:sp>
      <p:sp>
        <p:nvSpPr>
          <p:cNvPr id="11" name="TextBox 10"/>
          <p:cNvSpPr txBox="1"/>
          <p:nvPr/>
        </p:nvSpPr>
        <p:spPr>
          <a:xfrm>
            <a:off x="131596" y="0"/>
            <a:ext cx="5623142" cy="1015663"/>
          </a:xfrm>
          <a:prstGeom prst="rect">
            <a:avLst/>
          </a:prstGeom>
          <a:noFill/>
        </p:spPr>
        <p:txBody>
          <a:bodyPr wrap="none" rtlCol="0">
            <a:spAutoFit/>
          </a:bodyPr>
          <a:lstStyle/>
          <a:p>
            <a:endParaRPr lang="en-CA" dirty="0" smtClean="0"/>
          </a:p>
          <a:p>
            <a:endParaRPr lang="en-CA" dirty="0" smtClean="0"/>
          </a:p>
          <a:p>
            <a:r>
              <a:rPr lang="de-DE" sz="2400" b="1" dirty="0">
                <a:solidFill>
                  <a:schemeClr val="accent1">
                    <a:lumMod val="75000"/>
                  </a:schemeClr>
                </a:solidFill>
              </a:rPr>
              <a:t>Einlesen von externen Daten (Import Files)</a:t>
            </a:r>
            <a:endParaRPr lang="en-CA" sz="1600" dirty="0">
              <a:solidFill>
                <a:schemeClr val="accent1">
                  <a:lumMod val="75000"/>
                </a:schemeClr>
              </a:solidFill>
            </a:endParaRPr>
          </a:p>
        </p:txBody>
      </p:sp>
      <p:sp>
        <p:nvSpPr>
          <p:cNvPr id="12" name="TextBox 11"/>
          <p:cNvSpPr txBox="1"/>
          <p:nvPr/>
        </p:nvSpPr>
        <p:spPr>
          <a:xfrm>
            <a:off x="131596" y="1028343"/>
            <a:ext cx="8997143" cy="2308324"/>
          </a:xfrm>
          <a:prstGeom prst="rect">
            <a:avLst/>
          </a:prstGeom>
          <a:noFill/>
        </p:spPr>
        <p:txBody>
          <a:bodyPr wrap="none" rtlCol="0">
            <a:spAutoFit/>
          </a:bodyPr>
          <a:lstStyle/>
          <a:p>
            <a:pPr marL="285750" indent="-285750">
              <a:buFont typeface="Arial" panose="020B0604020202020204" pitchFamily="34" charset="0"/>
              <a:buChar char="•"/>
            </a:pPr>
            <a:r>
              <a:rPr lang="de-DE" dirty="0" smtClean="0">
                <a:solidFill>
                  <a:schemeClr val="tx2">
                    <a:lumMod val="75000"/>
                  </a:schemeClr>
                </a:solidFill>
              </a:rPr>
              <a:t>Import </a:t>
            </a:r>
            <a:r>
              <a:rPr lang="de-DE" dirty="0">
                <a:solidFill>
                  <a:schemeClr val="tx2">
                    <a:lumMod val="75000"/>
                  </a:schemeClr>
                </a:solidFill>
              </a:rPr>
              <a:t>von zuvor gespeicherten </a:t>
            </a:r>
            <a:r>
              <a:rPr lang="de-DE" dirty="0" smtClean="0">
                <a:solidFill>
                  <a:schemeClr val="tx2">
                    <a:lumMod val="75000"/>
                  </a:schemeClr>
                </a:solidFill>
              </a:rPr>
              <a:t>Dateien</a:t>
            </a:r>
          </a:p>
          <a:p>
            <a:pPr marL="285750" indent="-285750">
              <a:buFont typeface="Arial" panose="020B0604020202020204" pitchFamily="34" charset="0"/>
              <a:buChar char="•"/>
            </a:pPr>
            <a:endParaRPr lang="de-DE" dirty="0">
              <a:solidFill>
                <a:schemeClr val="tx2">
                  <a:lumMod val="75000"/>
                </a:schemeClr>
              </a:solidFill>
            </a:endParaRPr>
          </a:p>
          <a:p>
            <a:r>
              <a:rPr lang="de-DE" dirty="0">
                <a:solidFill>
                  <a:schemeClr val="tx2">
                    <a:lumMod val="75000"/>
                  </a:schemeClr>
                </a:solidFill>
              </a:rPr>
              <a:t>    Beim Abspeichern der Rechercheergebnisse in einer Datenbank ist darauf zu achten,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dass </a:t>
            </a:r>
            <a:r>
              <a:rPr lang="de-DE" dirty="0">
                <a:solidFill>
                  <a:schemeClr val="tx2">
                    <a:lumMod val="75000"/>
                  </a:schemeClr>
                </a:solidFill>
              </a:rPr>
              <a:t>das Ausgabeformat mit dem Import Filter übereinstimmt. Wenn dieses der Fall ist,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übernimmt </a:t>
            </a:r>
            <a:r>
              <a:rPr lang="de-DE" dirty="0" err="1">
                <a:solidFill>
                  <a:schemeClr val="tx2">
                    <a:lumMod val="75000"/>
                  </a:schemeClr>
                </a:solidFill>
              </a:rPr>
              <a:t>EndNote</a:t>
            </a:r>
            <a:r>
              <a:rPr lang="de-DE" dirty="0">
                <a:solidFill>
                  <a:schemeClr val="tx2">
                    <a:lumMod val="75000"/>
                  </a:schemeClr>
                </a:solidFill>
              </a:rPr>
              <a:t> die gespeicherten Datensätze in die aktive </a:t>
            </a:r>
            <a:r>
              <a:rPr lang="de-DE" i="1" dirty="0" smtClean="0">
                <a:solidFill>
                  <a:schemeClr val="accent1">
                    <a:lumMod val="75000"/>
                  </a:schemeClr>
                </a:solidFill>
              </a:rPr>
              <a:t>Library</a:t>
            </a:r>
            <a:r>
              <a:rPr lang="de-DE" dirty="0" smtClean="0">
                <a:solidFill>
                  <a:schemeClr val="tx2">
                    <a:lumMod val="75000"/>
                  </a:schemeClr>
                </a:solidFill>
              </a:rPr>
              <a:t> </a:t>
            </a:r>
            <a:r>
              <a:rPr lang="de-DE" dirty="0">
                <a:solidFill>
                  <a:schemeClr val="tx2">
                    <a:lumMod val="75000"/>
                  </a:schemeClr>
                </a:solidFill>
              </a:rPr>
              <a:t>und zeigt die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importierten </a:t>
            </a:r>
            <a:r>
              <a:rPr lang="de-DE" dirty="0">
                <a:solidFill>
                  <a:schemeClr val="tx2">
                    <a:lumMod val="75000"/>
                  </a:schemeClr>
                </a:solidFill>
              </a:rPr>
              <a:t>Datensätze in der temporären Gruppe </a:t>
            </a:r>
            <a:r>
              <a:rPr lang="de-DE" i="1" dirty="0" err="1" smtClean="0">
                <a:solidFill>
                  <a:schemeClr val="accent1">
                    <a:lumMod val="75000"/>
                  </a:schemeClr>
                </a:solidFill>
              </a:rPr>
              <a:t>Imported</a:t>
            </a:r>
            <a:r>
              <a:rPr lang="de-DE" i="1" dirty="0" smtClean="0">
                <a:solidFill>
                  <a:schemeClr val="accent1">
                    <a:lumMod val="75000"/>
                  </a:schemeClr>
                </a:solidFill>
              </a:rPr>
              <a:t> References</a:t>
            </a:r>
            <a:r>
              <a:rPr lang="de-DE" dirty="0" smtClean="0">
                <a:solidFill>
                  <a:schemeClr val="tx2">
                    <a:lumMod val="75000"/>
                  </a:schemeClr>
                </a:solidFill>
              </a:rPr>
              <a:t> an</a:t>
            </a:r>
            <a:r>
              <a:rPr lang="de-DE" dirty="0">
                <a:solidFill>
                  <a:schemeClr val="tx2">
                    <a:lumMod val="75000"/>
                  </a:schemeClr>
                </a:solidFill>
              </a:rPr>
              <a:t>. Zu diesem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Zeitpunkt </a:t>
            </a:r>
            <a:r>
              <a:rPr lang="de-DE" dirty="0">
                <a:solidFill>
                  <a:schemeClr val="tx2">
                    <a:lumMod val="75000"/>
                  </a:schemeClr>
                </a:solidFill>
              </a:rPr>
              <a:t>ist es empfehlenswert, diese Sätze über </a:t>
            </a:r>
            <a:r>
              <a:rPr lang="de-DE" i="1" dirty="0">
                <a:solidFill>
                  <a:schemeClr val="accent1">
                    <a:lumMod val="75000"/>
                  </a:schemeClr>
                </a:solidFill>
              </a:rPr>
              <a:t>Change </a:t>
            </a:r>
            <a:r>
              <a:rPr lang="de-DE" i="1" dirty="0" err="1">
                <a:solidFill>
                  <a:schemeClr val="accent1">
                    <a:lumMod val="75000"/>
                  </a:schemeClr>
                </a:solidFill>
              </a:rPr>
              <a:t>and</a:t>
            </a:r>
            <a:r>
              <a:rPr lang="de-DE" i="1" dirty="0">
                <a:solidFill>
                  <a:schemeClr val="accent1">
                    <a:lumMod val="75000"/>
                  </a:schemeClr>
                </a:solidFill>
              </a:rPr>
              <a:t> Move Fields </a:t>
            </a:r>
            <a:r>
              <a:rPr lang="de-DE" dirty="0">
                <a:solidFill>
                  <a:schemeClr val="tx2">
                    <a:lumMod val="75000"/>
                  </a:schemeClr>
                </a:solidFill>
              </a:rPr>
              <a:t>mit zusätzlichen </a:t>
            </a:r>
            <a:endParaRPr lang="de-DE" dirty="0" smtClean="0">
              <a:solidFill>
                <a:schemeClr val="tx2">
                  <a:lumMod val="75000"/>
                </a:schemeClr>
              </a:solidFill>
            </a:endParaRPr>
          </a:p>
          <a:p>
            <a:r>
              <a:rPr lang="de-DE" dirty="0">
                <a:solidFill>
                  <a:schemeClr val="tx2">
                    <a:lumMod val="75000"/>
                  </a:schemeClr>
                </a:solidFill>
              </a:rPr>
              <a:t> </a:t>
            </a:r>
            <a:r>
              <a:rPr lang="de-DE" dirty="0" smtClean="0">
                <a:solidFill>
                  <a:schemeClr val="tx2">
                    <a:lumMod val="75000"/>
                  </a:schemeClr>
                </a:solidFill>
              </a:rPr>
              <a:t>   Informationen </a:t>
            </a:r>
            <a:r>
              <a:rPr lang="de-DE" dirty="0">
                <a:solidFill>
                  <a:schemeClr val="tx2">
                    <a:lumMod val="75000"/>
                  </a:schemeClr>
                </a:solidFill>
              </a:rPr>
              <a:t>(etwa zur recherchierten Datenbank und Datum der Recherche) zu ergänzen.</a:t>
            </a:r>
          </a:p>
        </p:txBody>
      </p:sp>
      <p:sp>
        <p:nvSpPr>
          <p:cNvPr id="13" name="TextBox 12"/>
          <p:cNvSpPr txBox="1"/>
          <p:nvPr/>
        </p:nvSpPr>
        <p:spPr>
          <a:xfrm>
            <a:off x="335981" y="3336667"/>
            <a:ext cx="7518405" cy="646331"/>
          </a:xfrm>
          <a:prstGeom prst="rect">
            <a:avLst/>
          </a:prstGeom>
          <a:noFill/>
        </p:spPr>
        <p:txBody>
          <a:bodyPr wrap="none" rtlCol="0">
            <a:spAutoFit/>
          </a:bodyPr>
          <a:lstStyle/>
          <a:p>
            <a:r>
              <a:rPr lang="de-DE" dirty="0">
                <a:solidFill>
                  <a:schemeClr val="tx2">
                    <a:lumMod val="75000"/>
                  </a:schemeClr>
                </a:solidFill>
              </a:rPr>
              <a:t>Die Regeln für einen Import Filter können über </a:t>
            </a:r>
            <a:r>
              <a:rPr lang="de-DE" i="1" dirty="0">
                <a:solidFill>
                  <a:schemeClr val="accent1">
                    <a:lumMod val="75000"/>
                  </a:schemeClr>
                </a:solidFill>
              </a:rPr>
              <a:t>Open Filter Manager </a:t>
            </a:r>
            <a:r>
              <a:rPr lang="de-DE" dirty="0">
                <a:solidFill>
                  <a:schemeClr val="tx2">
                    <a:lumMod val="75000"/>
                  </a:schemeClr>
                </a:solidFill>
              </a:rPr>
              <a:t>(-&gt; Edit </a:t>
            </a:r>
            <a:r>
              <a:rPr lang="de-DE" dirty="0" smtClean="0">
                <a:solidFill>
                  <a:schemeClr val="tx2">
                    <a:lumMod val="75000"/>
                  </a:schemeClr>
                </a:solidFill>
              </a:rPr>
              <a:t>-&gt;</a:t>
            </a:r>
          </a:p>
          <a:p>
            <a:r>
              <a:rPr lang="de-DE" dirty="0" smtClean="0">
                <a:solidFill>
                  <a:schemeClr val="tx2">
                    <a:lumMod val="75000"/>
                  </a:schemeClr>
                </a:solidFill>
              </a:rPr>
              <a:t>Import </a:t>
            </a:r>
            <a:r>
              <a:rPr lang="de-DE" dirty="0">
                <a:solidFill>
                  <a:schemeClr val="tx2">
                    <a:lumMod val="75000"/>
                  </a:schemeClr>
                </a:solidFill>
              </a:rPr>
              <a:t>Filters) bearbeitet bzw. erweitert werden. </a:t>
            </a:r>
          </a:p>
        </p:txBody>
      </p:sp>
      <p:sp>
        <p:nvSpPr>
          <p:cNvPr id="14" name="TextBox 13"/>
          <p:cNvSpPr txBox="1"/>
          <p:nvPr/>
        </p:nvSpPr>
        <p:spPr>
          <a:xfrm>
            <a:off x="131596" y="4198442"/>
            <a:ext cx="8751645" cy="2031325"/>
          </a:xfrm>
          <a:prstGeom prst="rect">
            <a:avLst/>
          </a:prstGeom>
          <a:noFill/>
        </p:spPr>
        <p:txBody>
          <a:bodyPr wrap="square" rtlCol="0">
            <a:spAutoFit/>
          </a:bodyPr>
          <a:lstStyle/>
          <a:p>
            <a:pPr marL="285750" indent="-285750">
              <a:buFont typeface="Arial" panose="020B0604020202020204" pitchFamily="34" charset="0"/>
              <a:buChar char="•"/>
            </a:pPr>
            <a:r>
              <a:rPr lang="de-DE" dirty="0">
                <a:solidFill>
                  <a:schemeClr val="tx2">
                    <a:lumMod val="75000"/>
                  </a:schemeClr>
                </a:solidFill>
              </a:rPr>
              <a:t>Direkter </a:t>
            </a:r>
            <a:r>
              <a:rPr lang="de-DE" dirty="0" smtClean="0">
                <a:solidFill>
                  <a:schemeClr val="tx2">
                    <a:lumMod val="75000"/>
                  </a:schemeClr>
                </a:solidFill>
              </a:rPr>
              <a:t>Import</a:t>
            </a:r>
          </a:p>
          <a:p>
            <a:pPr marL="285750" indent="-285750">
              <a:buFont typeface="Arial" panose="020B0604020202020204" pitchFamily="34" charset="0"/>
              <a:buChar char="•"/>
            </a:pPr>
            <a:endParaRPr lang="de-DE" dirty="0">
              <a:solidFill>
                <a:schemeClr val="tx2">
                  <a:lumMod val="75000"/>
                </a:schemeClr>
              </a:solidFill>
            </a:endParaRPr>
          </a:p>
          <a:p>
            <a:pPr marL="268288"/>
            <a:r>
              <a:rPr lang="de-DE" dirty="0">
                <a:solidFill>
                  <a:schemeClr val="tx2">
                    <a:lumMod val="75000"/>
                  </a:schemeClr>
                </a:solidFill>
              </a:rPr>
              <a:t>Einige Datenbankanbieter und Bibliotheksportale (z.B. FU-Online Katalog, FU-Digitale Bibliothek, Web </a:t>
            </a:r>
            <a:r>
              <a:rPr lang="de-DE" dirty="0" err="1">
                <a:solidFill>
                  <a:schemeClr val="tx2">
                    <a:lumMod val="75000"/>
                  </a:schemeClr>
                </a:solidFill>
              </a:rPr>
              <a:t>of</a:t>
            </a:r>
            <a:r>
              <a:rPr lang="de-DE" dirty="0">
                <a:solidFill>
                  <a:schemeClr val="tx2">
                    <a:lumMod val="75000"/>
                  </a:schemeClr>
                </a:solidFill>
              </a:rPr>
              <a:t>  Knowledge oder </a:t>
            </a:r>
            <a:r>
              <a:rPr lang="de-DE" dirty="0" err="1">
                <a:solidFill>
                  <a:schemeClr val="tx2">
                    <a:lumMod val="75000"/>
                  </a:schemeClr>
                </a:solidFill>
              </a:rPr>
              <a:t>WorldCat</a:t>
            </a:r>
            <a:r>
              <a:rPr lang="de-DE" dirty="0">
                <a:solidFill>
                  <a:schemeClr val="tx2">
                    <a:lumMod val="75000"/>
                  </a:schemeClr>
                </a:solidFill>
              </a:rPr>
              <a:t>) bieten die Möglichkeit, die Ergebnisse einer Recherche über den Browser direkt an </a:t>
            </a:r>
            <a:r>
              <a:rPr lang="de-DE" dirty="0" err="1">
                <a:solidFill>
                  <a:schemeClr val="tx2">
                    <a:lumMod val="75000"/>
                  </a:schemeClr>
                </a:solidFill>
              </a:rPr>
              <a:t>EndNote</a:t>
            </a:r>
            <a:r>
              <a:rPr lang="de-DE" dirty="0">
                <a:solidFill>
                  <a:schemeClr val="tx2">
                    <a:lumMod val="75000"/>
                  </a:schemeClr>
                </a:solidFill>
              </a:rPr>
              <a:t> weiterzureichen. Die Bezeichnungen für diesen Vorgang sind recht unterschiedlich und lauten beispielsweise „Export </a:t>
            </a:r>
            <a:r>
              <a:rPr lang="de-DE" dirty="0" err="1">
                <a:solidFill>
                  <a:schemeClr val="tx2">
                    <a:lumMod val="75000"/>
                  </a:schemeClr>
                </a:solidFill>
              </a:rPr>
              <a:t>to</a:t>
            </a:r>
            <a:r>
              <a:rPr lang="de-DE" dirty="0">
                <a:solidFill>
                  <a:schemeClr val="tx2">
                    <a:lumMod val="75000"/>
                  </a:schemeClr>
                </a:solidFill>
              </a:rPr>
              <a:t> Reference Software“, „Save </a:t>
            </a:r>
            <a:r>
              <a:rPr lang="de-DE" dirty="0" err="1">
                <a:solidFill>
                  <a:schemeClr val="tx2">
                    <a:lumMod val="75000"/>
                  </a:schemeClr>
                </a:solidFill>
              </a:rPr>
              <a:t>to</a:t>
            </a:r>
            <a:r>
              <a:rPr lang="de-DE" dirty="0">
                <a:solidFill>
                  <a:schemeClr val="tx2">
                    <a:lumMod val="75000"/>
                  </a:schemeClr>
                </a:solidFill>
              </a:rPr>
              <a:t> </a:t>
            </a:r>
            <a:r>
              <a:rPr lang="de-DE" dirty="0" err="1">
                <a:solidFill>
                  <a:schemeClr val="tx2">
                    <a:lumMod val="75000"/>
                  </a:schemeClr>
                </a:solidFill>
              </a:rPr>
              <a:t>Citation</a:t>
            </a:r>
            <a:r>
              <a:rPr lang="de-DE" dirty="0">
                <a:solidFill>
                  <a:schemeClr val="tx2">
                    <a:lumMod val="75000"/>
                  </a:schemeClr>
                </a:solidFill>
              </a:rPr>
              <a:t> Manager“, „</a:t>
            </a:r>
            <a:r>
              <a:rPr lang="de-DE" dirty="0" err="1">
                <a:solidFill>
                  <a:schemeClr val="tx2">
                    <a:lumMod val="75000"/>
                  </a:schemeClr>
                </a:solidFill>
              </a:rPr>
              <a:t>Direct</a:t>
            </a:r>
            <a:r>
              <a:rPr lang="de-DE" dirty="0">
                <a:solidFill>
                  <a:schemeClr val="tx2">
                    <a:lumMod val="75000"/>
                  </a:schemeClr>
                </a:solidFill>
              </a:rPr>
              <a:t> </a:t>
            </a:r>
            <a:r>
              <a:rPr lang="de-DE" dirty="0" smtClean="0">
                <a:solidFill>
                  <a:schemeClr val="tx2">
                    <a:lumMod val="75000"/>
                  </a:schemeClr>
                </a:solidFill>
              </a:rPr>
              <a:t>Import“.</a:t>
            </a:r>
            <a:endParaRPr lang="de-DE" dirty="0">
              <a:solidFill>
                <a:schemeClr val="tx2">
                  <a:lumMod val="75000"/>
                </a:schemeClr>
              </a:solidFill>
            </a:endParaRPr>
          </a:p>
        </p:txBody>
      </p:sp>
    </p:spTree>
    <p:extLst>
      <p:ext uri="{BB962C8B-B14F-4D97-AF65-F5344CB8AC3E}">
        <p14:creationId xmlns:p14="http://schemas.microsoft.com/office/powerpoint/2010/main" val="1402314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13</a:t>
            </a:fld>
            <a:r>
              <a:rPr lang="en-CA" sz="1600" dirty="0">
                <a:solidFill>
                  <a:schemeClr val="tx2">
                    <a:lumMod val="75000"/>
                  </a:schemeClr>
                </a:solidFill>
              </a:rPr>
              <a:t>                                                                                                                                 </a:t>
            </a:r>
            <a:endParaRPr lang="de-DE" sz="1600" dirty="0">
              <a:solidFill>
                <a:schemeClr val="tx2">
                  <a:lumMod val="75000"/>
                </a:schemeClr>
              </a:solidFill>
            </a:endParaRPr>
          </a:p>
        </p:txBody>
      </p:sp>
      <p:sp>
        <p:nvSpPr>
          <p:cNvPr id="7" name="TextBox 6"/>
          <p:cNvSpPr txBox="1"/>
          <p:nvPr/>
        </p:nvSpPr>
        <p:spPr>
          <a:xfrm>
            <a:off x="131596" y="0"/>
            <a:ext cx="5623142" cy="1015663"/>
          </a:xfrm>
          <a:prstGeom prst="rect">
            <a:avLst/>
          </a:prstGeom>
          <a:noFill/>
        </p:spPr>
        <p:txBody>
          <a:bodyPr wrap="none" rtlCol="0">
            <a:spAutoFit/>
          </a:bodyPr>
          <a:lstStyle/>
          <a:p>
            <a:endParaRPr lang="en-CA" dirty="0" smtClean="0"/>
          </a:p>
          <a:p>
            <a:endParaRPr lang="en-CA" dirty="0" smtClean="0"/>
          </a:p>
          <a:p>
            <a:r>
              <a:rPr lang="de-DE" sz="2400" b="1" dirty="0">
                <a:solidFill>
                  <a:schemeClr val="accent1">
                    <a:lumMod val="75000"/>
                  </a:schemeClr>
                </a:solidFill>
              </a:rPr>
              <a:t>Einlesen von externen Daten (Import Files)</a:t>
            </a:r>
            <a:endParaRPr lang="en-CA" sz="1600" dirty="0">
              <a:solidFill>
                <a:schemeClr val="accent1">
                  <a:lumMod val="75000"/>
                </a:schemeClr>
              </a:solidFill>
            </a:endParaRPr>
          </a:p>
        </p:txBody>
      </p:sp>
      <p:sp>
        <p:nvSpPr>
          <p:cNvPr id="8" name="TextBox 7"/>
          <p:cNvSpPr txBox="1"/>
          <p:nvPr/>
        </p:nvSpPr>
        <p:spPr>
          <a:xfrm>
            <a:off x="163755" y="1186301"/>
            <a:ext cx="8751645" cy="369332"/>
          </a:xfrm>
          <a:prstGeom prst="rect">
            <a:avLst/>
          </a:prstGeom>
          <a:noFill/>
        </p:spPr>
        <p:txBody>
          <a:bodyPr wrap="square" rtlCol="0">
            <a:spAutoFit/>
          </a:bodyPr>
          <a:lstStyle/>
          <a:p>
            <a:pPr marL="285750" indent="-285750">
              <a:buFont typeface="Arial" panose="020B0604020202020204" pitchFamily="34" charset="0"/>
              <a:buChar char="•"/>
            </a:pPr>
            <a:r>
              <a:rPr lang="de-DE" dirty="0"/>
              <a:t>Direkter </a:t>
            </a:r>
            <a:r>
              <a:rPr lang="de-DE" dirty="0" smtClean="0"/>
              <a:t>Import</a:t>
            </a:r>
          </a:p>
        </p:txBody>
      </p:sp>
      <p:sp>
        <p:nvSpPr>
          <p:cNvPr id="9" name="TextBox 8"/>
          <p:cNvSpPr txBox="1"/>
          <p:nvPr/>
        </p:nvSpPr>
        <p:spPr>
          <a:xfrm flipH="1">
            <a:off x="5029201" y="1732159"/>
            <a:ext cx="3402105" cy="4247317"/>
          </a:xfrm>
          <a:prstGeom prst="rect">
            <a:avLst/>
          </a:prstGeom>
          <a:noFill/>
        </p:spPr>
        <p:txBody>
          <a:bodyPr wrap="square" rtlCol="0">
            <a:spAutoFit/>
          </a:bodyPr>
          <a:lstStyle/>
          <a:p>
            <a:r>
              <a:rPr lang="de-DE" dirty="0"/>
              <a:t>Der Server des Anbieters sendet an das Browserprogramm eine Datei des Typs „*.</a:t>
            </a:r>
            <a:r>
              <a:rPr lang="de-DE" dirty="0" err="1"/>
              <a:t>enw</a:t>
            </a:r>
            <a:r>
              <a:rPr lang="de-DE" dirty="0"/>
              <a:t>" bzw. „*.end“. Wenn diese Dateinamenserweiterungen mit </a:t>
            </a:r>
            <a:r>
              <a:rPr lang="de-DE" dirty="0" err="1"/>
              <a:t>EndNote</a:t>
            </a:r>
            <a:r>
              <a:rPr lang="de-DE" dirty="0"/>
              <a:t> verknüpft sind, übergibt das Programm die Datei mit den Datensätzen direkt an </a:t>
            </a:r>
            <a:r>
              <a:rPr lang="de-DE" dirty="0" err="1"/>
              <a:t>EndNote</a:t>
            </a:r>
            <a:r>
              <a:rPr lang="de-DE" dirty="0"/>
              <a:t>. </a:t>
            </a:r>
            <a:endParaRPr lang="de-DE" dirty="0" smtClean="0"/>
          </a:p>
          <a:p>
            <a:endParaRPr lang="de-DE" dirty="0"/>
          </a:p>
          <a:p>
            <a:r>
              <a:rPr lang="de-DE" dirty="0"/>
              <a:t>Das lokale Abspeichern der Datei und das Anstoßen des Import-Vorgangs entfallen. Es muss lediglich die </a:t>
            </a:r>
            <a:r>
              <a:rPr lang="de-DE" i="1" dirty="0">
                <a:solidFill>
                  <a:schemeClr val="accent1">
                    <a:lumMod val="75000"/>
                  </a:schemeClr>
                </a:solidFill>
              </a:rPr>
              <a:t>Library</a:t>
            </a:r>
            <a:r>
              <a:rPr lang="de-DE" dirty="0"/>
              <a:t> angegeben werden, in welche die Datensätze übernommen werden sollen. </a:t>
            </a:r>
          </a:p>
        </p:txBody>
      </p:sp>
      <p:pic>
        <p:nvPicPr>
          <p:cNvPr id="10" name="Picture 9"/>
          <p:cNvPicPr>
            <a:picLocks noChangeAspect="1"/>
          </p:cNvPicPr>
          <p:nvPr/>
        </p:nvPicPr>
        <p:blipFill>
          <a:blip r:embed="rId2"/>
          <a:stretch>
            <a:fillRect/>
          </a:stretch>
        </p:blipFill>
        <p:spPr>
          <a:xfrm>
            <a:off x="717171" y="1644331"/>
            <a:ext cx="3965575" cy="4605130"/>
          </a:xfrm>
          <a:prstGeom prst="rect">
            <a:avLst/>
          </a:prstGeom>
        </p:spPr>
      </p:pic>
    </p:spTree>
    <p:extLst>
      <p:ext uri="{BB962C8B-B14F-4D97-AF65-F5344CB8AC3E}">
        <p14:creationId xmlns:p14="http://schemas.microsoft.com/office/powerpoint/2010/main" val="3014680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14</a:t>
            </a:fld>
            <a:r>
              <a:rPr lang="en-CA" sz="1600" dirty="0">
                <a:solidFill>
                  <a:schemeClr val="tx2">
                    <a:lumMod val="75000"/>
                  </a:schemeClr>
                </a:solidFill>
              </a:rPr>
              <a:t>                                                                                                                                 </a:t>
            </a:r>
            <a:endParaRPr lang="de-DE" sz="1600" dirty="0">
              <a:solidFill>
                <a:schemeClr val="tx2">
                  <a:lumMod val="75000"/>
                </a:schemeClr>
              </a:solidFill>
            </a:endParaRPr>
          </a:p>
        </p:txBody>
      </p:sp>
      <p:sp>
        <p:nvSpPr>
          <p:cNvPr id="11" name="TextBox 10"/>
          <p:cNvSpPr txBox="1"/>
          <p:nvPr/>
        </p:nvSpPr>
        <p:spPr>
          <a:xfrm>
            <a:off x="131596" y="0"/>
            <a:ext cx="6805517" cy="1015663"/>
          </a:xfrm>
          <a:prstGeom prst="rect">
            <a:avLst/>
          </a:prstGeom>
          <a:noFill/>
        </p:spPr>
        <p:txBody>
          <a:bodyPr wrap="none" rtlCol="0">
            <a:spAutoFit/>
          </a:bodyPr>
          <a:lstStyle/>
          <a:p>
            <a:endParaRPr lang="en-CA" dirty="0" smtClean="0"/>
          </a:p>
          <a:p>
            <a:endParaRPr lang="en-CA" dirty="0" smtClean="0"/>
          </a:p>
          <a:p>
            <a:r>
              <a:rPr lang="de-DE" sz="2400" b="1" dirty="0">
                <a:solidFill>
                  <a:srgbClr val="C00000"/>
                </a:solidFill>
              </a:rPr>
              <a:t> </a:t>
            </a:r>
            <a:r>
              <a:rPr lang="de-DE" sz="2400" b="1" dirty="0">
                <a:solidFill>
                  <a:schemeClr val="accent1">
                    <a:lumMod val="75000"/>
                  </a:schemeClr>
                </a:solidFill>
              </a:rPr>
              <a:t>Import von Referenzen über PDFs mit DOI-Angaben</a:t>
            </a:r>
            <a:endParaRPr lang="en-CA" sz="1600" dirty="0">
              <a:solidFill>
                <a:schemeClr val="accent1">
                  <a:lumMod val="75000"/>
                </a:schemeClr>
              </a:solidFill>
            </a:endParaRPr>
          </a:p>
        </p:txBody>
      </p:sp>
      <p:sp>
        <p:nvSpPr>
          <p:cNvPr id="12" name="TextBox 11"/>
          <p:cNvSpPr txBox="1"/>
          <p:nvPr/>
        </p:nvSpPr>
        <p:spPr>
          <a:xfrm>
            <a:off x="163755" y="1186301"/>
            <a:ext cx="8751645" cy="1754326"/>
          </a:xfrm>
          <a:prstGeom prst="rect">
            <a:avLst/>
          </a:prstGeom>
          <a:noFill/>
        </p:spPr>
        <p:txBody>
          <a:bodyPr wrap="square" rtlCol="0">
            <a:spAutoFit/>
          </a:bodyPr>
          <a:lstStyle/>
          <a:p>
            <a:pPr marL="285750" indent="-285750">
              <a:buFont typeface="Arial" panose="020B0604020202020204" pitchFamily="34" charset="0"/>
              <a:buChar char="•"/>
            </a:pPr>
            <a:r>
              <a:rPr lang="de-DE" dirty="0" smtClean="0">
                <a:solidFill>
                  <a:schemeClr val="tx2">
                    <a:lumMod val="75000"/>
                  </a:schemeClr>
                </a:solidFill>
              </a:rPr>
              <a:t>Der einfachste Import</a:t>
            </a:r>
          </a:p>
          <a:p>
            <a:pPr marL="285750" indent="-285750">
              <a:buFont typeface="Arial" panose="020B0604020202020204" pitchFamily="34" charset="0"/>
              <a:buChar char="•"/>
            </a:pPr>
            <a:endParaRPr lang="de-DE" dirty="0">
              <a:solidFill>
                <a:schemeClr val="tx2">
                  <a:lumMod val="75000"/>
                </a:schemeClr>
              </a:solidFill>
            </a:endParaRPr>
          </a:p>
          <a:p>
            <a:r>
              <a:rPr lang="de-DE" dirty="0">
                <a:solidFill>
                  <a:schemeClr val="tx2">
                    <a:lumMod val="75000"/>
                  </a:schemeClr>
                </a:solidFill>
              </a:rPr>
              <a:t>Referenzen, also bibliographische Angaben, können auch zusammen mit den  ihnen zugehörigen PDF-Volltexten in </a:t>
            </a:r>
            <a:r>
              <a:rPr lang="de-DE" dirty="0" err="1">
                <a:solidFill>
                  <a:schemeClr val="tx2">
                    <a:lumMod val="75000"/>
                  </a:schemeClr>
                </a:solidFill>
              </a:rPr>
              <a:t>EndNote</a:t>
            </a:r>
            <a:r>
              <a:rPr lang="de-DE" dirty="0">
                <a:solidFill>
                  <a:schemeClr val="tx2">
                    <a:lumMod val="75000"/>
                  </a:schemeClr>
                </a:solidFill>
              </a:rPr>
              <a:t> übernommen werden – solange  sie eine DOI (vgl. www.doi.org) aufweisen. Im einfachsten Fall werden die Daten direkt in Endnote kopiert und erscheinen sofort in Ihrer Datei:  </a:t>
            </a:r>
            <a:endParaRPr lang="de-DE" dirty="0" smtClean="0">
              <a:solidFill>
                <a:schemeClr val="tx2">
                  <a:lumMod val="75000"/>
                </a:schemeClr>
              </a:solidFill>
            </a:endParaRPr>
          </a:p>
        </p:txBody>
      </p:sp>
      <p:sp>
        <p:nvSpPr>
          <p:cNvPr id="13" name="TextBox 12"/>
          <p:cNvSpPr txBox="1"/>
          <p:nvPr/>
        </p:nvSpPr>
        <p:spPr>
          <a:xfrm>
            <a:off x="6508376" y="3044491"/>
            <a:ext cx="2407024" cy="3416320"/>
          </a:xfrm>
          <a:prstGeom prst="rect">
            <a:avLst/>
          </a:prstGeom>
          <a:noFill/>
        </p:spPr>
        <p:txBody>
          <a:bodyPr wrap="square" rtlCol="0">
            <a:spAutoFit/>
          </a:bodyPr>
          <a:lstStyle/>
          <a:p>
            <a:r>
              <a:rPr lang="de-DE" dirty="0">
                <a:solidFill>
                  <a:schemeClr val="tx2">
                    <a:lumMod val="75000"/>
                  </a:schemeClr>
                </a:solidFill>
              </a:rPr>
              <a:t>PDF-Dateien, also zum Beispiel Volltexte, können auch in </a:t>
            </a:r>
            <a:r>
              <a:rPr lang="de-DE" dirty="0" err="1">
                <a:solidFill>
                  <a:schemeClr val="tx2">
                    <a:lumMod val="75000"/>
                  </a:schemeClr>
                </a:solidFill>
              </a:rPr>
              <a:t>EndNote</a:t>
            </a:r>
            <a:r>
              <a:rPr lang="de-DE" dirty="0">
                <a:solidFill>
                  <a:schemeClr val="tx2">
                    <a:lumMod val="75000"/>
                  </a:schemeClr>
                </a:solidFill>
              </a:rPr>
              <a:t> über  den Weg File &gt; Import &gt; File/Folder übernommen werden, doch müssen  hier die zugehörigen bibliographischen Daten per Hand eingegeben werden.</a:t>
            </a:r>
          </a:p>
        </p:txBody>
      </p:sp>
      <p:pic>
        <p:nvPicPr>
          <p:cNvPr id="14" name="Picture 13"/>
          <p:cNvPicPr>
            <a:picLocks noChangeAspect="1"/>
          </p:cNvPicPr>
          <p:nvPr/>
        </p:nvPicPr>
        <p:blipFill>
          <a:blip r:embed="rId2"/>
          <a:stretch>
            <a:fillRect/>
          </a:stretch>
        </p:blipFill>
        <p:spPr>
          <a:xfrm>
            <a:off x="222564" y="3196655"/>
            <a:ext cx="6285812" cy="3066762"/>
          </a:xfrm>
          <a:prstGeom prst="rect">
            <a:avLst/>
          </a:prstGeom>
        </p:spPr>
      </p:pic>
    </p:spTree>
    <p:extLst>
      <p:ext uri="{BB962C8B-B14F-4D97-AF65-F5344CB8AC3E}">
        <p14:creationId xmlns:p14="http://schemas.microsoft.com/office/powerpoint/2010/main" val="1172972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15</a:t>
            </a:fld>
            <a:r>
              <a:rPr lang="en-CA" sz="1600" dirty="0">
                <a:solidFill>
                  <a:schemeClr val="tx2">
                    <a:lumMod val="75000"/>
                  </a:schemeClr>
                </a:solidFill>
              </a:rPr>
              <a:t>                                                                                                                                 </a:t>
            </a:r>
            <a:endParaRPr lang="de-DE" sz="1600" dirty="0">
              <a:solidFill>
                <a:schemeClr val="tx2">
                  <a:lumMod val="75000"/>
                </a:schemeClr>
              </a:solidFill>
            </a:endParaRPr>
          </a:p>
        </p:txBody>
      </p:sp>
      <p:sp>
        <p:nvSpPr>
          <p:cNvPr id="7" name="TextBox 6"/>
          <p:cNvSpPr txBox="1"/>
          <p:nvPr/>
        </p:nvSpPr>
        <p:spPr>
          <a:xfrm>
            <a:off x="131596" y="0"/>
            <a:ext cx="3837141" cy="1015663"/>
          </a:xfrm>
          <a:prstGeom prst="rect">
            <a:avLst/>
          </a:prstGeom>
          <a:noFill/>
        </p:spPr>
        <p:txBody>
          <a:bodyPr wrap="none" rtlCol="0">
            <a:spAutoFit/>
          </a:bodyPr>
          <a:lstStyle/>
          <a:p>
            <a:endParaRPr lang="en-CA" dirty="0" smtClean="0"/>
          </a:p>
          <a:p>
            <a:endParaRPr lang="en-CA" dirty="0" smtClean="0"/>
          </a:p>
          <a:p>
            <a:r>
              <a:rPr lang="de-DE" sz="2400" b="1" dirty="0">
                <a:solidFill>
                  <a:schemeClr val="accent1">
                    <a:lumMod val="75000"/>
                  </a:schemeClr>
                </a:solidFill>
              </a:rPr>
              <a:t>Gruppieren von Datensätzen</a:t>
            </a:r>
            <a:endParaRPr lang="en-CA" sz="1600" dirty="0">
              <a:solidFill>
                <a:schemeClr val="accent1">
                  <a:lumMod val="75000"/>
                </a:schemeClr>
              </a:solidFill>
            </a:endParaRPr>
          </a:p>
        </p:txBody>
      </p:sp>
      <p:sp>
        <p:nvSpPr>
          <p:cNvPr id="8" name="TextBox 7"/>
          <p:cNvSpPr txBox="1"/>
          <p:nvPr/>
        </p:nvSpPr>
        <p:spPr>
          <a:xfrm>
            <a:off x="163755" y="1089898"/>
            <a:ext cx="8851039" cy="5355312"/>
          </a:xfrm>
          <a:prstGeom prst="rect">
            <a:avLst/>
          </a:prstGeom>
          <a:noFill/>
        </p:spPr>
        <p:txBody>
          <a:bodyPr wrap="square" rtlCol="0">
            <a:spAutoFit/>
          </a:bodyPr>
          <a:lstStyle/>
          <a:p>
            <a:r>
              <a:rPr lang="de-DE" dirty="0">
                <a:solidFill>
                  <a:schemeClr val="tx2">
                    <a:lumMod val="75000"/>
                  </a:schemeClr>
                </a:solidFill>
              </a:rPr>
              <a:t>Sie können Ihre Referenzen auch in Gruppen organisieren, um Ihre bibliographische Sammlung zu ordnen und organisieren. </a:t>
            </a:r>
            <a:r>
              <a:rPr lang="de-DE" dirty="0" err="1">
                <a:solidFill>
                  <a:schemeClr val="tx2">
                    <a:lumMod val="75000"/>
                  </a:schemeClr>
                </a:solidFill>
              </a:rPr>
              <a:t>EndNote</a:t>
            </a:r>
            <a:r>
              <a:rPr lang="de-DE" dirty="0">
                <a:solidFill>
                  <a:schemeClr val="tx2">
                    <a:lumMod val="75000"/>
                  </a:schemeClr>
                </a:solidFill>
              </a:rPr>
              <a:t> bietet </a:t>
            </a:r>
            <a:r>
              <a:rPr lang="de-DE" dirty="0" smtClean="0">
                <a:solidFill>
                  <a:schemeClr val="tx2">
                    <a:lumMod val="75000"/>
                  </a:schemeClr>
                </a:solidFill>
              </a:rPr>
              <a:t>hierfür die </a:t>
            </a:r>
            <a:r>
              <a:rPr lang="de-DE" i="1" dirty="0" smtClean="0">
                <a:solidFill>
                  <a:schemeClr val="tx2">
                    <a:lumMod val="75000"/>
                  </a:schemeClr>
                </a:solidFill>
              </a:rPr>
              <a:t>„</a:t>
            </a:r>
            <a:r>
              <a:rPr lang="de-DE" i="1" dirty="0" smtClean="0">
                <a:solidFill>
                  <a:schemeClr val="accent1">
                    <a:lumMod val="75000"/>
                  </a:schemeClr>
                </a:solidFill>
              </a:rPr>
              <a:t>normalen</a:t>
            </a:r>
            <a:r>
              <a:rPr lang="de-DE" i="1" dirty="0" smtClean="0">
                <a:solidFill>
                  <a:schemeClr val="tx2">
                    <a:lumMod val="75000"/>
                  </a:schemeClr>
                </a:solidFill>
              </a:rPr>
              <a:t>“  Groups</a:t>
            </a:r>
            <a:r>
              <a:rPr lang="de-DE" dirty="0" smtClean="0">
                <a:solidFill>
                  <a:schemeClr val="tx2">
                    <a:lumMod val="75000"/>
                  </a:schemeClr>
                </a:solidFill>
              </a:rPr>
              <a:t>, </a:t>
            </a:r>
            <a:r>
              <a:rPr lang="de-DE" i="1" dirty="0">
                <a:solidFill>
                  <a:schemeClr val="accent1">
                    <a:lumMod val="75000"/>
                  </a:schemeClr>
                </a:solidFill>
              </a:rPr>
              <a:t>Smart Group </a:t>
            </a:r>
            <a:r>
              <a:rPr lang="de-DE" dirty="0">
                <a:solidFill>
                  <a:schemeClr val="tx2">
                    <a:lumMod val="75000"/>
                  </a:schemeClr>
                </a:solidFill>
              </a:rPr>
              <a:t>wie auch </a:t>
            </a:r>
            <a:r>
              <a:rPr lang="de-DE" i="1" dirty="0">
                <a:solidFill>
                  <a:schemeClr val="accent1">
                    <a:lumMod val="75000"/>
                  </a:schemeClr>
                </a:solidFill>
              </a:rPr>
              <a:t>Group Set </a:t>
            </a:r>
            <a:r>
              <a:rPr lang="de-DE" dirty="0">
                <a:solidFill>
                  <a:schemeClr val="tx2">
                    <a:lumMod val="75000"/>
                  </a:schemeClr>
                </a:solidFill>
              </a:rPr>
              <a:t>an. </a:t>
            </a:r>
            <a:endParaRPr lang="de-DE" dirty="0" smtClean="0">
              <a:solidFill>
                <a:schemeClr val="tx2">
                  <a:lumMod val="75000"/>
                </a:schemeClr>
              </a:solidFill>
            </a:endParaRPr>
          </a:p>
          <a:p>
            <a:r>
              <a:rPr lang="de-DE" dirty="0">
                <a:solidFill>
                  <a:schemeClr val="tx2">
                    <a:lumMod val="75000"/>
                  </a:schemeClr>
                </a:solidFill>
              </a:rPr>
              <a:t>Grundsätzlich gilt, dass einzelne Referenzen auch mehreren Gruppen zugeordnet werden können. Wird eine Gruppe gelöscht, erscheinen die Angaben  immer noch im Ordner „All References“. </a:t>
            </a:r>
            <a:endParaRPr lang="de-DE" dirty="0" smtClean="0">
              <a:solidFill>
                <a:schemeClr val="tx2">
                  <a:lumMod val="75000"/>
                </a:schemeClr>
              </a:solidFill>
            </a:endParaRPr>
          </a:p>
          <a:p>
            <a:r>
              <a:rPr lang="de-DE" dirty="0">
                <a:solidFill>
                  <a:schemeClr val="tx2">
                    <a:lumMod val="75000"/>
                  </a:schemeClr>
                </a:solidFill>
              </a:rPr>
              <a:t>Wenn Sie innerhalb Ihrer Datensammlung eine </a:t>
            </a:r>
            <a:r>
              <a:rPr lang="de-DE" u="sng" dirty="0">
                <a:solidFill>
                  <a:schemeClr val="tx2">
                    <a:lumMod val="75000"/>
                  </a:schemeClr>
                </a:solidFill>
              </a:rPr>
              <a:t>neue Gruppe </a:t>
            </a:r>
            <a:r>
              <a:rPr lang="de-DE" dirty="0">
                <a:solidFill>
                  <a:schemeClr val="tx2">
                    <a:lumMod val="75000"/>
                  </a:schemeClr>
                </a:solidFill>
              </a:rPr>
              <a:t>anlegen möchten, </a:t>
            </a:r>
            <a:r>
              <a:rPr lang="de-DE" dirty="0" smtClean="0">
                <a:solidFill>
                  <a:schemeClr val="tx2">
                    <a:lumMod val="75000"/>
                  </a:schemeClr>
                </a:solidFill>
              </a:rPr>
              <a:t>gehen </a:t>
            </a:r>
            <a:r>
              <a:rPr lang="de-DE" dirty="0">
                <a:solidFill>
                  <a:schemeClr val="tx2">
                    <a:lumMod val="75000"/>
                  </a:schemeClr>
                </a:solidFill>
              </a:rPr>
              <a:t>Sie </a:t>
            </a:r>
            <a:endParaRPr lang="de-DE" dirty="0" smtClean="0">
              <a:solidFill>
                <a:schemeClr val="tx2">
                  <a:lumMod val="75000"/>
                </a:schemeClr>
              </a:solidFill>
            </a:endParaRPr>
          </a:p>
          <a:p>
            <a:r>
              <a:rPr lang="de-DE" dirty="0" smtClean="0">
                <a:solidFill>
                  <a:schemeClr val="tx2">
                    <a:lumMod val="75000"/>
                  </a:schemeClr>
                </a:solidFill>
              </a:rPr>
              <a:t>auf </a:t>
            </a:r>
            <a:r>
              <a:rPr lang="de-DE" dirty="0">
                <a:solidFill>
                  <a:schemeClr val="tx2">
                    <a:lumMod val="75000"/>
                  </a:schemeClr>
                </a:solidFill>
              </a:rPr>
              <a:t>in das Hauptmenü zu </a:t>
            </a:r>
            <a:r>
              <a:rPr lang="de-DE" i="1" dirty="0">
                <a:solidFill>
                  <a:schemeClr val="accent1">
                    <a:lumMod val="75000"/>
                  </a:schemeClr>
                </a:solidFill>
              </a:rPr>
              <a:t>Groups &gt; Create Group</a:t>
            </a:r>
            <a:r>
              <a:rPr lang="de-DE" dirty="0">
                <a:solidFill>
                  <a:schemeClr val="tx2">
                    <a:lumMod val="75000"/>
                  </a:schemeClr>
                </a:solidFill>
              </a:rPr>
              <a:t>. Um Referenzen in  eine bestimmte Gruppe zu schieben klicken Sie mit der rechten Maustaste darauf.  Im Menü, das nun erscheint, wählen Sie </a:t>
            </a:r>
            <a:r>
              <a:rPr lang="de-DE" i="1" dirty="0">
                <a:solidFill>
                  <a:schemeClr val="accent1">
                    <a:lumMod val="75000"/>
                  </a:schemeClr>
                </a:solidFill>
              </a:rPr>
              <a:t>Add References </a:t>
            </a:r>
            <a:r>
              <a:rPr lang="de-DE" i="1" dirty="0" err="1">
                <a:solidFill>
                  <a:schemeClr val="accent1">
                    <a:lumMod val="75000"/>
                  </a:schemeClr>
                </a:solidFill>
              </a:rPr>
              <a:t>To</a:t>
            </a:r>
            <a:r>
              <a:rPr lang="de-DE" dirty="0">
                <a:solidFill>
                  <a:schemeClr val="accent1">
                    <a:lumMod val="75000"/>
                  </a:schemeClr>
                </a:solidFill>
              </a:rPr>
              <a:t> </a:t>
            </a:r>
            <a:r>
              <a:rPr lang="de-DE" dirty="0">
                <a:solidFill>
                  <a:schemeClr val="tx2">
                    <a:lumMod val="75000"/>
                  </a:schemeClr>
                </a:solidFill>
              </a:rPr>
              <a:t>und eine Liste der Groups aus, der diese Referenz(en) zugeordnet werden soll(en). Alternativ können Sie auch einfach per </a:t>
            </a:r>
            <a:r>
              <a:rPr lang="de-DE" i="1" dirty="0" err="1">
                <a:solidFill>
                  <a:schemeClr val="accent1">
                    <a:lumMod val="75000"/>
                  </a:schemeClr>
                </a:solidFill>
              </a:rPr>
              <a:t>Drag&amp;Drop</a:t>
            </a:r>
            <a:r>
              <a:rPr lang="de-DE" dirty="0">
                <a:solidFill>
                  <a:schemeClr val="tx2">
                    <a:lumMod val="75000"/>
                  </a:schemeClr>
                </a:solidFill>
              </a:rPr>
              <a:t> die Referenzen verschieben. </a:t>
            </a:r>
            <a:endParaRPr lang="de-DE" dirty="0" smtClean="0">
              <a:solidFill>
                <a:schemeClr val="tx2">
                  <a:lumMod val="75000"/>
                </a:schemeClr>
              </a:solidFill>
            </a:endParaRPr>
          </a:p>
          <a:p>
            <a:r>
              <a:rPr lang="de-DE" u="sng" dirty="0">
                <a:solidFill>
                  <a:schemeClr val="tx2">
                    <a:lumMod val="75000"/>
                  </a:schemeClr>
                </a:solidFill>
              </a:rPr>
              <a:t>Smart Groups </a:t>
            </a:r>
            <a:r>
              <a:rPr lang="de-DE" dirty="0">
                <a:solidFill>
                  <a:schemeClr val="tx2">
                    <a:lumMod val="75000"/>
                  </a:schemeClr>
                </a:solidFill>
              </a:rPr>
              <a:t>ermöglichen das Anlegen von dynamischen Gruppen; eine neue Gruppe können Sie im Menü über </a:t>
            </a:r>
            <a:r>
              <a:rPr lang="de-DE" i="1" dirty="0">
                <a:solidFill>
                  <a:schemeClr val="accent1">
                    <a:lumMod val="75000"/>
                  </a:schemeClr>
                </a:solidFill>
              </a:rPr>
              <a:t>Groups &gt; Create Smart Group </a:t>
            </a:r>
            <a:r>
              <a:rPr lang="de-DE" dirty="0">
                <a:solidFill>
                  <a:schemeClr val="tx2">
                    <a:lumMod val="75000"/>
                  </a:schemeClr>
                </a:solidFill>
              </a:rPr>
              <a:t>anlegen. Diese haben den Vorteil, dass sie, wenn Sie neue Referenzen einfügen, automatisch prüfen, ob eine Referenz einer oder mehreren Gruppen zugeordnet werden soll oder nicht. Das bedeutet aber auch, dass hier keine manuelle Zuordnung erfolgen kann, sondern die neuen Daten immer per Suchanfrage über eine Datenbank (nach </a:t>
            </a:r>
            <a:r>
              <a:rPr lang="de-DE" dirty="0" smtClean="0">
                <a:solidFill>
                  <a:schemeClr val="tx2">
                    <a:lumMod val="75000"/>
                  </a:schemeClr>
                </a:solidFill>
              </a:rPr>
              <a:t>festgelegten </a:t>
            </a:r>
            <a:r>
              <a:rPr lang="de-DE" dirty="0">
                <a:solidFill>
                  <a:schemeClr val="tx2">
                    <a:lumMod val="75000"/>
                  </a:schemeClr>
                </a:solidFill>
              </a:rPr>
              <a:t>Kriterien) automatisch zugeordnet werden. </a:t>
            </a:r>
          </a:p>
        </p:txBody>
      </p:sp>
    </p:spTree>
    <p:extLst>
      <p:ext uri="{BB962C8B-B14F-4D97-AF65-F5344CB8AC3E}">
        <p14:creationId xmlns:p14="http://schemas.microsoft.com/office/powerpoint/2010/main" val="306472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16</a:t>
            </a:fld>
            <a:r>
              <a:rPr lang="en-CA" sz="1600" dirty="0">
                <a:solidFill>
                  <a:schemeClr val="tx2">
                    <a:lumMod val="75000"/>
                  </a:schemeClr>
                </a:solidFill>
              </a:rPr>
              <a:t>                                                                                                                                 </a:t>
            </a:r>
            <a:endParaRPr lang="de-DE" sz="1600" dirty="0">
              <a:solidFill>
                <a:schemeClr val="tx2">
                  <a:lumMod val="75000"/>
                </a:schemeClr>
              </a:solidFill>
            </a:endParaRPr>
          </a:p>
        </p:txBody>
      </p:sp>
      <p:sp>
        <p:nvSpPr>
          <p:cNvPr id="6" name="TextBox 5"/>
          <p:cNvSpPr txBox="1"/>
          <p:nvPr/>
        </p:nvSpPr>
        <p:spPr>
          <a:xfrm>
            <a:off x="260802" y="265043"/>
            <a:ext cx="7485832" cy="1015663"/>
          </a:xfrm>
          <a:prstGeom prst="rect">
            <a:avLst/>
          </a:prstGeom>
          <a:noFill/>
        </p:spPr>
        <p:txBody>
          <a:bodyPr wrap="none" rtlCol="0">
            <a:spAutoFit/>
          </a:bodyPr>
          <a:lstStyle/>
          <a:p>
            <a:endParaRPr lang="en-CA" dirty="0" smtClean="0"/>
          </a:p>
          <a:p>
            <a:endParaRPr lang="en-CA" dirty="0" smtClean="0"/>
          </a:p>
          <a:p>
            <a:r>
              <a:rPr lang="de-DE" sz="2400" b="1" dirty="0" smtClean="0">
                <a:solidFill>
                  <a:schemeClr val="accent1">
                    <a:lumMod val="50000"/>
                  </a:schemeClr>
                </a:solidFill>
              </a:rPr>
              <a:t>Export von gesamten Bibliotheken und Reisebibliotheken</a:t>
            </a:r>
          </a:p>
        </p:txBody>
      </p:sp>
      <p:sp>
        <p:nvSpPr>
          <p:cNvPr id="9" name="TextBox 8"/>
          <p:cNvSpPr txBox="1"/>
          <p:nvPr/>
        </p:nvSpPr>
        <p:spPr>
          <a:xfrm>
            <a:off x="292961" y="2355861"/>
            <a:ext cx="8851039" cy="3970318"/>
          </a:xfrm>
          <a:prstGeom prst="rect">
            <a:avLst/>
          </a:prstGeom>
          <a:noFill/>
        </p:spPr>
        <p:txBody>
          <a:bodyPr wrap="square" rtlCol="0">
            <a:spAutoFit/>
          </a:bodyPr>
          <a:lstStyle/>
          <a:p>
            <a:r>
              <a:rPr lang="de-DE" dirty="0"/>
              <a:t>Alle vorgenommenen Änderungen an der Datenbank werden von </a:t>
            </a:r>
            <a:r>
              <a:rPr lang="de-DE" dirty="0" err="1"/>
              <a:t>EndNote</a:t>
            </a:r>
            <a:r>
              <a:rPr lang="de-DE" dirty="0"/>
              <a:t> automatisch gespeichert. </a:t>
            </a:r>
            <a:endParaRPr lang="de-DE" dirty="0" smtClean="0"/>
          </a:p>
          <a:p>
            <a:r>
              <a:rPr lang="de-DE" dirty="0"/>
              <a:t>Nicht alle Arbeitsvorgänge können rückgängig gemacht werden. Daher ist es sinnvoll, vor Änderungen an der Library über </a:t>
            </a:r>
            <a:r>
              <a:rPr lang="de-DE" i="1" dirty="0">
                <a:solidFill>
                  <a:schemeClr val="accent1">
                    <a:lumMod val="75000"/>
                  </a:schemeClr>
                </a:solidFill>
              </a:rPr>
              <a:t>File -&gt; Save a </a:t>
            </a:r>
            <a:r>
              <a:rPr lang="de-DE" i="1" dirty="0" err="1">
                <a:solidFill>
                  <a:schemeClr val="accent1">
                    <a:lumMod val="75000"/>
                  </a:schemeClr>
                </a:solidFill>
              </a:rPr>
              <a:t>Copy</a:t>
            </a:r>
            <a:r>
              <a:rPr lang="de-DE" dirty="0"/>
              <a:t>… eine Sicherungskopie zu erstellen</a:t>
            </a:r>
            <a:r>
              <a:rPr lang="de-DE" dirty="0" smtClean="0"/>
              <a:t>.</a:t>
            </a:r>
          </a:p>
          <a:p>
            <a:endParaRPr lang="de-DE" dirty="0" smtClean="0"/>
          </a:p>
          <a:p>
            <a:r>
              <a:rPr lang="de-DE" dirty="0" smtClean="0"/>
              <a:t>Zur </a:t>
            </a:r>
            <a:r>
              <a:rPr lang="de-DE" dirty="0"/>
              <a:t>kompletten Sicherung einer Datenbank gehören:</a:t>
            </a:r>
            <a:endParaRPr lang="de-DE" dirty="0" smtClean="0"/>
          </a:p>
          <a:p>
            <a:pPr marL="285750" indent="-285750">
              <a:buFont typeface="Arial" panose="020B0604020202020204" pitchFamily="34" charset="0"/>
              <a:buChar char="•"/>
            </a:pPr>
            <a:r>
              <a:rPr lang="de-DE" dirty="0"/>
              <a:t>Die </a:t>
            </a:r>
            <a:r>
              <a:rPr lang="de-DE" dirty="0" err="1"/>
              <a:t>EndNote</a:t>
            </a:r>
            <a:r>
              <a:rPr lang="de-DE" dirty="0"/>
              <a:t> </a:t>
            </a:r>
            <a:r>
              <a:rPr lang="de-DE" i="1" dirty="0">
                <a:solidFill>
                  <a:schemeClr val="accent1">
                    <a:lumMod val="75000"/>
                  </a:schemeClr>
                </a:solidFill>
              </a:rPr>
              <a:t>Library</a:t>
            </a:r>
            <a:r>
              <a:rPr lang="de-DE" i="1" dirty="0"/>
              <a:t> </a:t>
            </a:r>
            <a:endParaRPr lang="de-DE" i="1" dirty="0" smtClean="0"/>
          </a:p>
          <a:p>
            <a:pPr marL="285750" indent="-285750">
              <a:buFont typeface="Arial" panose="020B0604020202020204" pitchFamily="34" charset="0"/>
              <a:buChar char="•"/>
            </a:pPr>
            <a:r>
              <a:rPr lang="de-DE" dirty="0" smtClean="0"/>
              <a:t>Das </a:t>
            </a:r>
            <a:r>
              <a:rPr lang="de-DE" dirty="0"/>
              <a:t>eventuell vorhandene Unterverzeichnis </a:t>
            </a:r>
            <a:r>
              <a:rPr lang="de-DE" i="1" dirty="0">
                <a:solidFill>
                  <a:schemeClr val="accent1">
                    <a:lumMod val="75000"/>
                  </a:schemeClr>
                </a:solidFill>
              </a:rPr>
              <a:t>*.</a:t>
            </a:r>
            <a:r>
              <a:rPr lang="de-DE" i="1" dirty="0" err="1">
                <a:solidFill>
                  <a:schemeClr val="accent1">
                    <a:lumMod val="75000"/>
                  </a:schemeClr>
                </a:solidFill>
              </a:rPr>
              <a:t>dat</a:t>
            </a:r>
            <a:r>
              <a:rPr lang="de-DE" i="1" dirty="0">
                <a:solidFill>
                  <a:schemeClr val="accent1">
                    <a:lumMod val="75000"/>
                  </a:schemeClr>
                </a:solidFill>
              </a:rPr>
              <a:t> </a:t>
            </a:r>
            <a:r>
              <a:rPr lang="de-DE" dirty="0"/>
              <a:t>(dort werden Bilddateien und externe Objekte gespeichert) bzw. der dazugehörige Data-Ordner. </a:t>
            </a:r>
            <a:endParaRPr lang="de-DE" dirty="0" smtClean="0"/>
          </a:p>
          <a:p>
            <a:pPr marL="285750" indent="-285750">
              <a:buFont typeface="Arial" panose="020B0604020202020204" pitchFamily="34" charset="0"/>
              <a:buChar char="•"/>
            </a:pPr>
            <a:r>
              <a:rPr lang="de-DE" dirty="0"/>
              <a:t>Modifizierte, auf die Library zugeschnittene Import Filter, Styles und Connection </a:t>
            </a:r>
            <a:r>
              <a:rPr lang="de-DE" dirty="0" smtClean="0"/>
              <a:t>Files</a:t>
            </a:r>
          </a:p>
          <a:p>
            <a:pPr marL="285750" indent="-285750">
              <a:buFont typeface="Arial" panose="020B0604020202020204" pitchFamily="34" charset="0"/>
              <a:buChar char="•"/>
            </a:pPr>
            <a:r>
              <a:rPr lang="de-DE" dirty="0" err="1"/>
              <a:t>EndNote</a:t>
            </a:r>
            <a:r>
              <a:rPr lang="de-DE" dirty="0"/>
              <a:t> Preference Dateien, ab Version 8 v. a. die Datei </a:t>
            </a:r>
            <a:r>
              <a:rPr lang="de-DE" dirty="0" smtClean="0"/>
              <a:t>EndNoteRefTypeTable.xml</a:t>
            </a:r>
          </a:p>
          <a:p>
            <a:pPr marL="285750" indent="-285750">
              <a:buFont typeface="Arial" panose="020B0604020202020204" pitchFamily="34" charset="0"/>
              <a:buChar char="•"/>
            </a:pPr>
            <a:r>
              <a:rPr lang="de-DE" dirty="0"/>
              <a:t>Alle Dokumente, die mit Hilfe einer Library erstellt worden sind </a:t>
            </a:r>
            <a:endParaRPr lang="de-DE" dirty="0" smtClean="0"/>
          </a:p>
          <a:p>
            <a:endParaRPr lang="de-DE" dirty="0"/>
          </a:p>
          <a:p>
            <a:endParaRPr lang="de-DE" dirty="0" smtClean="0"/>
          </a:p>
        </p:txBody>
      </p:sp>
      <p:sp>
        <p:nvSpPr>
          <p:cNvPr id="10" name="TextBox 9"/>
          <p:cNvSpPr txBox="1"/>
          <p:nvPr/>
        </p:nvSpPr>
        <p:spPr>
          <a:xfrm>
            <a:off x="260802" y="1709530"/>
            <a:ext cx="3017814" cy="646331"/>
          </a:xfrm>
          <a:prstGeom prst="rect">
            <a:avLst/>
          </a:prstGeom>
          <a:noFill/>
        </p:spPr>
        <p:txBody>
          <a:bodyPr wrap="none" rtlCol="0">
            <a:spAutoFit/>
          </a:bodyPr>
          <a:lstStyle/>
          <a:p>
            <a:r>
              <a:rPr lang="en-CA" b="1" dirty="0" err="1" smtClean="0">
                <a:solidFill>
                  <a:schemeClr val="accent1">
                    <a:lumMod val="60000"/>
                    <a:lumOff val="40000"/>
                  </a:schemeClr>
                </a:solidFill>
              </a:rPr>
              <a:t>Auch</a:t>
            </a:r>
            <a:r>
              <a:rPr lang="en-CA" b="1" dirty="0" smtClean="0">
                <a:solidFill>
                  <a:schemeClr val="accent1">
                    <a:lumMod val="60000"/>
                    <a:lumOff val="40000"/>
                  </a:schemeClr>
                </a:solidFill>
              </a:rPr>
              <a:t> </a:t>
            </a:r>
            <a:r>
              <a:rPr lang="en-CA" b="1" dirty="0" err="1">
                <a:solidFill>
                  <a:schemeClr val="accent1">
                    <a:lumMod val="60000"/>
                    <a:lumOff val="40000"/>
                  </a:schemeClr>
                </a:solidFill>
              </a:rPr>
              <a:t>Sichern</a:t>
            </a:r>
            <a:r>
              <a:rPr lang="en-CA" b="1" dirty="0">
                <a:solidFill>
                  <a:schemeClr val="accent1">
                    <a:lumMod val="60000"/>
                    <a:lumOff val="40000"/>
                  </a:schemeClr>
                </a:solidFill>
              </a:rPr>
              <a:t> und </a:t>
            </a:r>
            <a:r>
              <a:rPr lang="en-CA" b="1" dirty="0" err="1">
                <a:solidFill>
                  <a:schemeClr val="accent1">
                    <a:lumMod val="60000"/>
                    <a:lumOff val="40000"/>
                  </a:schemeClr>
                </a:solidFill>
              </a:rPr>
              <a:t>Exportieren</a:t>
            </a:r>
            <a:endParaRPr lang="en-CA" sz="2800" b="1" dirty="0">
              <a:solidFill>
                <a:schemeClr val="accent1">
                  <a:lumMod val="60000"/>
                  <a:lumOff val="40000"/>
                </a:schemeClr>
              </a:solidFill>
            </a:endParaRPr>
          </a:p>
          <a:p>
            <a:endParaRPr lang="de-DE" dirty="0"/>
          </a:p>
        </p:txBody>
      </p:sp>
    </p:spTree>
    <p:extLst>
      <p:ext uri="{BB962C8B-B14F-4D97-AF65-F5344CB8AC3E}">
        <p14:creationId xmlns:p14="http://schemas.microsoft.com/office/powerpoint/2010/main" val="2798327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17</a:t>
            </a:fld>
            <a:r>
              <a:rPr lang="en-CA" sz="1600" dirty="0">
                <a:solidFill>
                  <a:schemeClr val="tx2">
                    <a:lumMod val="75000"/>
                  </a:schemeClr>
                </a:solidFill>
              </a:rPr>
              <a:t>                                                                                                                                 </a:t>
            </a:r>
            <a:endParaRPr lang="de-DE" sz="1600" dirty="0">
              <a:solidFill>
                <a:schemeClr val="tx2">
                  <a:lumMod val="75000"/>
                </a:schemeClr>
              </a:solidFill>
            </a:endParaRPr>
          </a:p>
        </p:txBody>
      </p:sp>
      <p:sp>
        <p:nvSpPr>
          <p:cNvPr id="7" name="TextBox 6"/>
          <p:cNvSpPr txBox="1"/>
          <p:nvPr/>
        </p:nvSpPr>
        <p:spPr>
          <a:xfrm>
            <a:off x="131596" y="0"/>
            <a:ext cx="7485832" cy="1015663"/>
          </a:xfrm>
          <a:prstGeom prst="rect">
            <a:avLst/>
          </a:prstGeom>
          <a:noFill/>
        </p:spPr>
        <p:txBody>
          <a:bodyPr wrap="none" rtlCol="0">
            <a:spAutoFit/>
          </a:bodyPr>
          <a:lstStyle/>
          <a:p>
            <a:endParaRPr lang="en-CA" dirty="0" smtClean="0"/>
          </a:p>
          <a:p>
            <a:endParaRPr lang="en-CA" dirty="0" smtClean="0"/>
          </a:p>
          <a:p>
            <a:r>
              <a:rPr lang="de-DE" sz="2400" b="1" dirty="0" smtClean="0">
                <a:solidFill>
                  <a:schemeClr val="accent1">
                    <a:lumMod val="50000"/>
                  </a:schemeClr>
                </a:solidFill>
              </a:rPr>
              <a:t>Export von gesamten Bibliotheken und Reisebibliotheken</a:t>
            </a:r>
          </a:p>
        </p:txBody>
      </p:sp>
      <p:sp>
        <p:nvSpPr>
          <p:cNvPr id="8" name="TextBox 7"/>
          <p:cNvSpPr txBox="1"/>
          <p:nvPr/>
        </p:nvSpPr>
        <p:spPr>
          <a:xfrm>
            <a:off x="292961" y="1160917"/>
            <a:ext cx="8851039" cy="3416320"/>
          </a:xfrm>
          <a:prstGeom prst="rect">
            <a:avLst/>
          </a:prstGeom>
          <a:noFill/>
        </p:spPr>
        <p:txBody>
          <a:bodyPr wrap="square" rtlCol="0">
            <a:spAutoFit/>
          </a:bodyPr>
          <a:lstStyle/>
          <a:p>
            <a:r>
              <a:rPr lang="de-DE" dirty="0" smtClean="0">
                <a:solidFill>
                  <a:schemeClr val="tx2">
                    <a:lumMod val="75000"/>
                  </a:schemeClr>
                </a:solidFill>
              </a:rPr>
              <a:t>Gelegentlich möchten Sie Ihre Bibliothek von einem alten Rechner auf einen neuen</a:t>
            </a:r>
          </a:p>
          <a:p>
            <a:r>
              <a:rPr lang="de-DE" dirty="0" smtClean="0">
                <a:solidFill>
                  <a:schemeClr val="tx2">
                    <a:lumMod val="75000"/>
                  </a:schemeClr>
                </a:solidFill>
              </a:rPr>
              <a:t>kopieren oder Ihr Textdokument mit Endnote-Zitaten an einen Kollegen zur Bearbeitung weitergeben. </a:t>
            </a:r>
          </a:p>
          <a:p>
            <a:endParaRPr lang="de-DE" dirty="0" smtClean="0">
              <a:solidFill>
                <a:schemeClr val="tx2">
                  <a:lumMod val="75000"/>
                </a:schemeClr>
              </a:solidFill>
            </a:endParaRPr>
          </a:p>
          <a:p>
            <a:r>
              <a:rPr lang="de-DE" dirty="0" smtClean="0">
                <a:solidFill>
                  <a:schemeClr val="tx2">
                    <a:lumMod val="75000"/>
                  </a:schemeClr>
                </a:solidFill>
              </a:rPr>
              <a:t>Beides geht mit </a:t>
            </a:r>
            <a:r>
              <a:rPr lang="de-DE" dirty="0" err="1" smtClean="0">
                <a:solidFill>
                  <a:schemeClr val="tx2">
                    <a:lumMod val="75000"/>
                  </a:schemeClr>
                </a:solidFill>
              </a:rPr>
              <a:t>EndNote</a:t>
            </a:r>
            <a:r>
              <a:rPr lang="de-DE" dirty="0" smtClean="0">
                <a:solidFill>
                  <a:schemeClr val="tx2">
                    <a:lumMod val="75000"/>
                  </a:schemeClr>
                </a:solidFill>
              </a:rPr>
              <a:t> durch </a:t>
            </a:r>
            <a:r>
              <a:rPr lang="de-DE" i="1" dirty="0" smtClean="0">
                <a:solidFill>
                  <a:schemeClr val="accent1">
                    <a:lumMod val="75000"/>
                  </a:schemeClr>
                </a:solidFill>
              </a:rPr>
              <a:t>Export -&gt; Library</a:t>
            </a:r>
          </a:p>
          <a:p>
            <a:endParaRPr lang="de-DE" i="1" dirty="0" smtClean="0"/>
          </a:p>
          <a:p>
            <a:r>
              <a:rPr lang="de-DE" dirty="0" smtClean="0">
                <a:solidFill>
                  <a:schemeClr val="tx2">
                    <a:lumMod val="75000"/>
                  </a:schemeClr>
                </a:solidFill>
              </a:rPr>
              <a:t>Wenn Sie ein </a:t>
            </a:r>
            <a:r>
              <a:rPr lang="de-DE" dirty="0" err="1" smtClean="0">
                <a:solidFill>
                  <a:schemeClr val="tx2">
                    <a:lumMod val="75000"/>
                  </a:schemeClr>
                </a:solidFill>
              </a:rPr>
              <a:t>word</a:t>
            </a:r>
            <a:r>
              <a:rPr lang="de-DE" dirty="0" smtClean="0">
                <a:solidFill>
                  <a:schemeClr val="tx2">
                    <a:lumMod val="75000"/>
                  </a:schemeClr>
                </a:solidFill>
              </a:rPr>
              <a:t> Dokument von einem Kollegen erhalten haben, in dem </a:t>
            </a:r>
            <a:r>
              <a:rPr lang="de-DE" dirty="0" err="1" smtClean="0">
                <a:solidFill>
                  <a:schemeClr val="tx2">
                    <a:lumMod val="75000"/>
                  </a:schemeClr>
                </a:solidFill>
              </a:rPr>
              <a:t>EndNote</a:t>
            </a:r>
            <a:r>
              <a:rPr lang="de-DE" dirty="0" smtClean="0">
                <a:solidFill>
                  <a:schemeClr val="tx2">
                    <a:lumMod val="75000"/>
                  </a:schemeClr>
                </a:solidFill>
              </a:rPr>
              <a:t> Referenzen</a:t>
            </a:r>
            <a:r>
              <a:rPr lang="de-DE" dirty="0">
                <a:solidFill>
                  <a:schemeClr val="tx2">
                    <a:lumMod val="75000"/>
                  </a:schemeClr>
                </a:solidFill>
              </a:rPr>
              <a:t> </a:t>
            </a:r>
            <a:r>
              <a:rPr lang="de-DE" dirty="0" smtClean="0">
                <a:solidFill>
                  <a:schemeClr val="tx2">
                    <a:lumMod val="75000"/>
                  </a:schemeClr>
                </a:solidFill>
              </a:rPr>
              <a:t>enthalten sind, können Sie diese als </a:t>
            </a:r>
            <a:r>
              <a:rPr lang="de-DE" i="1" dirty="0" err="1" smtClean="0">
                <a:solidFill>
                  <a:schemeClr val="tx2">
                    <a:lumMod val="75000"/>
                  </a:schemeClr>
                </a:solidFill>
              </a:rPr>
              <a:t>Taveling</a:t>
            </a:r>
            <a:r>
              <a:rPr lang="de-DE" i="1" dirty="0" smtClean="0">
                <a:solidFill>
                  <a:schemeClr val="tx2">
                    <a:lumMod val="75000"/>
                  </a:schemeClr>
                </a:solidFill>
              </a:rPr>
              <a:t> Library</a:t>
            </a:r>
            <a:r>
              <a:rPr lang="de-DE" dirty="0" smtClean="0">
                <a:solidFill>
                  <a:schemeClr val="tx2">
                    <a:lumMod val="75000"/>
                  </a:schemeClr>
                </a:solidFill>
              </a:rPr>
              <a:t> extrahieren und Ihrer Datenbank auf Ihrem PC hinzufügen.</a:t>
            </a:r>
          </a:p>
          <a:p>
            <a:endParaRPr lang="de-DE" dirty="0" smtClean="0">
              <a:solidFill>
                <a:schemeClr val="tx2">
                  <a:lumMod val="75000"/>
                </a:schemeClr>
              </a:solidFill>
            </a:endParaRPr>
          </a:p>
          <a:p>
            <a:r>
              <a:rPr lang="de-DE" dirty="0" smtClean="0">
                <a:solidFill>
                  <a:schemeClr val="tx2">
                    <a:lumMod val="75000"/>
                  </a:schemeClr>
                </a:solidFill>
              </a:rPr>
              <a:t>Öffnen Sie das Word Dokument öffnen Sie den </a:t>
            </a:r>
            <a:r>
              <a:rPr lang="de-DE" dirty="0" err="1" smtClean="0">
                <a:solidFill>
                  <a:schemeClr val="tx2">
                    <a:lumMod val="75000"/>
                  </a:schemeClr>
                </a:solidFill>
              </a:rPr>
              <a:t>EndNote</a:t>
            </a:r>
            <a:r>
              <a:rPr lang="de-DE" dirty="0" smtClean="0">
                <a:solidFill>
                  <a:schemeClr val="tx2">
                    <a:lumMod val="75000"/>
                  </a:schemeClr>
                </a:solidFill>
              </a:rPr>
              <a:t> </a:t>
            </a:r>
            <a:r>
              <a:rPr lang="de-DE" dirty="0" err="1" smtClean="0">
                <a:solidFill>
                  <a:schemeClr val="tx2">
                    <a:lumMod val="75000"/>
                  </a:schemeClr>
                </a:solidFill>
              </a:rPr>
              <a:t>tab</a:t>
            </a:r>
            <a:r>
              <a:rPr lang="de-DE" dirty="0" smtClean="0">
                <a:solidFill>
                  <a:schemeClr val="tx2">
                    <a:lumMod val="75000"/>
                  </a:schemeClr>
                </a:solidFill>
              </a:rPr>
              <a:t> (in Word 2007 +).</a:t>
            </a:r>
          </a:p>
          <a:p>
            <a:r>
              <a:rPr lang="de-DE" dirty="0" smtClean="0">
                <a:solidFill>
                  <a:schemeClr val="tx2">
                    <a:lumMod val="75000"/>
                  </a:schemeClr>
                </a:solidFill>
              </a:rPr>
              <a:t>In der rechtesten Spalte finden Sie den </a:t>
            </a:r>
            <a:r>
              <a:rPr lang="de-DE" dirty="0" err="1" smtClean="0">
                <a:solidFill>
                  <a:schemeClr val="tx2">
                    <a:lumMod val="75000"/>
                  </a:schemeClr>
                </a:solidFill>
              </a:rPr>
              <a:t>button</a:t>
            </a:r>
            <a:r>
              <a:rPr lang="de-DE" dirty="0" smtClean="0">
                <a:solidFill>
                  <a:schemeClr val="tx2">
                    <a:lumMod val="75000"/>
                  </a:schemeClr>
                </a:solidFill>
              </a:rPr>
              <a:t> “Export </a:t>
            </a:r>
            <a:r>
              <a:rPr lang="de-DE" dirty="0" err="1" smtClean="0">
                <a:solidFill>
                  <a:schemeClr val="tx2">
                    <a:lumMod val="75000"/>
                  </a:schemeClr>
                </a:solidFill>
              </a:rPr>
              <a:t>to</a:t>
            </a:r>
            <a:r>
              <a:rPr lang="de-DE" dirty="0" smtClean="0">
                <a:solidFill>
                  <a:schemeClr val="tx2">
                    <a:lumMod val="75000"/>
                  </a:schemeClr>
                </a:solidFill>
              </a:rPr>
              <a:t> </a:t>
            </a:r>
            <a:r>
              <a:rPr lang="de-DE" dirty="0" err="1" smtClean="0">
                <a:solidFill>
                  <a:schemeClr val="tx2">
                    <a:lumMod val="75000"/>
                  </a:schemeClr>
                </a:solidFill>
              </a:rPr>
              <a:t>EndNote</a:t>
            </a:r>
            <a:r>
              <a:rPr lang="de-DE" dirty="0" smtClean="0">
                <a:solidFill>
                  <a:schemeClr val="tx2">
                    <a:lumMod val="75000"/>
                  </a:schemeClr>
                </a:solidFill>
              </a:rPr>
              <a:t>.”</a:t>
            </a:r>
          </a:p>
        </p:txBody>
      </p:sp>
      <p:pic>
        <p:nvPicPr>
          <p:cNvPr id="11" name="Picture 2" descr="https://blogs.library.ucsf.edu/inplainsight/files/2014/09/EndNoteTravLi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9507" y="4722491"/>
            <a:ext cx="2676525" cy="137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716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18</a:t>
            </a:fld>
            <a:r>
              <a:rPr lang="en-CA" sz="1600" dirty="0">
                <a:solidFill>
                  <a:schemeClr val="tx2">
                    <a:lumMod val="75000"/>
                  </a:schemeClr>
                </a:solidFill>
              </a:rPr>
              <a:t>                                                                                                                                 </a:t>
            </a:r>
            <a:endParaRPr lang="de-DE" sz="1600" dirty="0">
              <a:solidFill>
                <a:schemeClr val="tx2">
                  <a:lumMod val="75000"/>
                </a:schemeClr>
              </a:solidFill>
            </a:endParaRPr>
          </a:p>
        </p:txBody>
      </p:sp>
      <p:sp>
        <p:nvSpPr>
          <p:cNvPr id="13" name="TextBox 12"/>
          <p:cNvSpPr txBox="1"/>
          <p:nvPr/>
        </p:nvSpPr>
        <p:spPr>
          <a:xfrm>
            <a:off x="131596" y="0"/>
            <a:ext cx="6061596" cy="1015663"/>
          </a:xfrm>
          <a:prstGeom prst="rect">
            <a:avLst/>
          </a:prstGeom>
          <a:noFill/>
        </p:spPr>
        <p:txBody>
          <a:bodyPr wrap="none" rtlCol="0">
            <a:spAutoFit/>
          </a:bodyPr>
          <a:lstStyle/>
          <a:p>
            <a:endParaRPr lang="en-CA" dirty="0" smtClean="0"/>
          </a:p>
          <a:p>
            <a:endParaRPr lang="en-CA" dirty="0" smtClean="0"/>
          </a:p>
          <a:p>
            <a:r>
              <a:rPr lang="de-DE" sz="2400" b="1" dirty="0" smtClean="0">
                <a:solidFill>
                  <a:schemeClr val="accent1">
                    <a:lumMod val="50000"/>
                  </a:schemeClr>
                </a:solidFill>
              </a:rPr>
              <a:t>Definition </a:t>
            </a:r>
            <a:r>
              <a:rPr lang="de-DE" sz="2400" b="1" dirty="0">
                <a:solidFill>
                  <a:schemeClr val="accent1">
                    <a:lumMod val="50000"/>
                  </a:schemeClr>
                </a:solidFill>
              </a:rPr>
              <a:t>des Ausgabeformats (Output </a:t>
            </a:r>
            <a:r>
              <a:rPr lang="de-DE" sz="2400" b="1" dirty="0" smtClean="0">
                <a:solidFill>
                  <a:schemeClr val="accent1">
                    <a:lumMod val="50000"/>
                  </a:schemeClr>
                </a:solidFill>
              </a:rPr>
              <a:t>Style)</a:t>
            </a:r>
            <a:endParaRPr lang="en-CA" sz="1600" dirty="0">
              <a:solidFill>
                <a:schemeClr val="accent1">
                  <a:lumMod val="50000"/>
                </a:schemeClr>
              </a:solidFill>
            </a:endParaRPr>
          </a:p>
        </p:txBody>
      </p:sp>
      <p:sp>
        <p:nvSpPr>
          <p:cNvPr id="14" name="TextBox 13"/>
          <p:cNvSpPr txBox="1"/>
          <p:nvPr/>
        </p:nvSpPr>
        <p:spPr>
          <a:xfrm>
            <a:off x="131596" y="1074509"/>
            <a:ext cx="9194184" cy="5355312"/>
          </a:xfrm>
          <a:prstGeom prst="rect">
            <a:avLst/>
          </a:prstGeom>
          <a:noFill/>
        </p:spPr>
        <p:txBody>
          <a:bodyPr wrap="none" rtlCol="0">
            <a:spAutoFit/>
          </a:bodyPr>
          <a:lstStyle/>
          <a:p>
            <a:r>
              <a:rPr lang="de-DE" dirty="0"/>
              <a:t>Für die Ausgabe der Literaturangaben in Form einer Bibliographie oder in Zitaten muss genau </a:t>
            </a:r>
            <a:endParaRPr lang="de-DE" dirty="0" smtClean="0"/>
          </a:p>
          <a:p>
            <a:r>
              <a:rPr lang="de-DE" dirty="0" smtClean="0"/>
              <a:t>definiert </a:t>
            </a:r>
            <a:r>
              <a:rPr lang="de-DE" dirty="0"/>
              <a:t>werden, in welcher Form die Ausgabe erfolgen soll. Einzelne Verlage und Zeitschriften </a:t>
            </a:r>
            <a:endParaRPr lang="de-DE" dirty="0" smtClean="0"/>
          </a:p>
          <a:p>
            <a:r>
              <a:rPr lang="de-DE" dirty="0" smtClean="0"/>
              <a:t>haben </a:t>
            </a:r>
            <a:r>
              <a:rPr lang="de-DE" dirty="0"/>
              <a:t>genaue Vorschriften für diese Angaben, die sehr unterschiedlich sein können. </a:t>
            </a:r>
            <a:endParaRPr lang="de-DE" dirty="0" smtClean="0"/>
          </a:p>
          <a:p>
            <a:r>
              <a:rPr lang="de-DE" dirty="0"/>
              <a:t>Die Definition für die Formate erfolgt in sogenannten </a:t>
            </a:r>
            <a:r>
              <a:rPr lang="de-DE" i="1" dirty="0">
                <a:solidFill>
                  <a:schemeClr val="accent1">
                    <a:lumMod val="75000"/>
                  </a:schemeClr>
                </a:solidFill>
              </a:rPr>
              <a:t>Styles</a:t>
            </a:r>
            <a:r>
              <a:rPr lang="de-DE" dirty="0"/>
              <a:t> (Dateierweiterung "*.</a:t>
            </a:r>
            <a:r>
              <a:rPr lang="de-DE" dirty="0" err="1"/>
              <a:t>ens</a:t>
            </a:r>
            <a:r>
              <a:rPr lang="de-DE" dirty="0"/>
              <a:t>"). </a:t>
            </a:r>
            <a:endParaRPr lang="de-DE" dirty="0" smtClean="0"/>
          </a:p>
          <a:p>
            <a:r>
              <a:rPr lang="de-DE" dirty="0" err="1" smtClean="0"/>
              <a:t>EndNote</a:t>
            </a:r>
            <a:r>
              <a:rPr lang="de-DE" dirty="0" smtClean="0"/>
              <a:t> </a:t>
            </a:r>
            <a:r>
              <a:rPr lang="de-DE" dirty="0"/>
              <a:t>liefert für viele amerikanische Zeitschriften vorgefertigte Styles, für deutsche </a:t>
            </a:r>
            <a:endParaRPr lang="de-DE" dirty="0" smtClean="0"/>
          </a:p>
          <a:p>
            <a:r>
              <a:rPr lang="de-DE" dirty="0" smtClean="0"/>
              <a:t>Zeitschriften </a:t>
            </a:r>
            <a:r>
              <a:rPr lang="de-DE" dirty="0"/>
              <a:t>müssen hingegen die Formate selbst definiert werden. </a:t>
            </a:r>
            <a:endParaRPr lang="de-DE" dirty="0" smtClean="0"/>
          </a:p>
          <a:p>
            <a:r>
              <a:rPr lang="de-DE" dirty="0"/>
              <a:t>Am einfachsten ist es, zunächst einen Style zu wählen, der der gewünschten Ausgabe am </a:t>
            </a:r>
            <a:endParaRPr lang="de-DE" dirty="0" smtClean="0"/>
          </a:p>
          <a:p>
            <a:r>
              <a:rPr lang="de-DE" dirty="0" smtClean="0"/>
              <a:t>ehesten </a:t>
            </a:r>
            <a:r>
              <a:rPr lang="de-DE" dirty="0"/>
              <a:t>entspricht und diesen den eigenen Bedürfnissen anzupassen. Hierzu wird über </a:t>
            </a:r>
            <a:endParaRPr lang="de-DE" dirty="0" smtClean="0"/>
          </a:p>
          <a:p>
            <a:r>
              <a:rPr lang="de-DE" i="1" dirty="0" smtClean="0">
                <a:solidFill>
                  <a:schemeClr val="accent1">
                    <a:lumMod val="75000"/>
                  </a:schemeClr>
                </a:solidFill>
              </a:rPr>
              <a:t>Edit </a:t>
            </a:r>
            <a:r>
              <a:rPr lang="de-DE" i="1" dirty="0">
                <a:solidFill>
                  <a:schemeClr val="accent1">
                    <a:lumMod val="75000"/>
                  </a:schemeClr>
                </a:solidFill>
              </a:rPr>
              <a:t>-&gt; Output Styles -&gt; Open Style Manager </a:t>
            </a:r>
            <a:r>
              <a:rPr lang="de-DE" dirty="0"/>
              <a:t>der Style zunächst mit </a:t>
            </a:r>
            <a:r>
              <a:rPr lang="de-DE" i="1" dirty="0">
                <a:solidFill>
                  <a:schemeClr val="accent1">
                    <a:lumMod val="75000"/>
                  </a:schemeClr>
                </a:solidFill>
              </a:rPr>
              <a:t>Edit</a:t>
            </a:r>
            <a:r>
              <a:rPr lang="de-DE" dirty="0"/>
              <a:t> geöffnet, um dann </a:t>
            </a:r>
            <a:endParaRPr lang="de-DE" dirty="0" smtClean="0"/>
          </a:p>
          <a:p>
            <a:r>
              <a:rPr lang="de-DE" dirty="0" smtClean="0"/>
              <a:t>über </a:t>
            </a:r>
            <a:r>
              <a:rPr lang="de-DE" dirty="0"/>
              <a:t>den Befehl </a:t>
            </a:r>
            <a:r>
              <a:rPr lang="de-DE" i="1" dirty="0">
                <a:solidFill>
                  <a:schemeClr val="accent1">
                    <a:lumMod val="75000"/>
                  </a:schemeClr>
                </a:solidFill>
              </a:rPr>
              <a:t>Datei -&gt; Save As </a:t>
            </a:r>
            <a:r>
              <a:rPr lang="de-DE" dirty="0"/>
              <a:t>eine Kopie zu erstellen und diese anschließend zu bearbeiten</a:t>
            </a:r>
            <a:r>
              <a:rPr lang="de-DE" dirty="0" smtClean="0"/>
              <a:t>.</a:t>
            </a:r>
          </a:p>
          <a:p>
            <a:r>
              <a:rPr lang="de-DE" dirty="0" smtClean="0"/>
              <a:t>Da </a:t>
            </a:r>
            <a:r>
              <a:rPr lang="de-DE" dirty="0"/>
              <a:t>die Ausgabe für Bücher meist anders formatiert werden muss als die für Zeitschriftensätze, </a:t>
            </a:r>
            <a:endParaRPr lang="de-DE" dirty="0" smtClean="0"/>
          </a:p>
          <a:p>
            <a:r>
              <a:rPr lang="de-DE" dirty="0" smtClean="0"/>
              <a:t>sollten </a:t>
            </a:r>
            <a:r>
              <a:rPr lang="de-DE" dirty="0"/>
              <a:t>für jeden verwendeten Reference Type entsprechende Regeln für die </a:t>
            </a:r>
            <a:r>
              <a:rPr lang="de-DE" i="1" dirty="0" err="1">
                <a:solidFill>
                  <a:schemeClr val="accent1">
                    <a:lumMod val="75000"/>
                  </a:schemeClr>
                </a:solidFill>
              </a:rPr>
              <a:t>Citations</a:t>
            </a:r>
            <a:r>
              <a:rPr lang="de-DE" dirty="0"/>
              <a:t> bzw. </a:t>
            </a:r>
            <a:endParaRPr lang="de-DE" dirty="0" smtClean="0"/>
          </a:p>
          <a:p>
            <a:r>
              <a:rPr lang="de-DE" i="1" dirty="0" err="1" smtClean="0">
                <a:solidFill>
                  <a:schemeClr val="accent1">
                    <a:lumMod val="75000"/>
                  </a:schemeClr>
                </a:solidFill>
              </a:rPr>
              <a:t>Footnotes</a:t>
            </a:r>
            <a:r>
              <a:rPr lang="de-DE" dirty="0" smtClean="0"/>
              <a:t> </a:t>
            </a:r>
            <a:r>
              <a:rPr lang="de-DE" dirty="0"/>
              <a:t>und der </a:t>
            </a:r>
            <a:r>
              <a:rPr lang="de-DE" i="1" dirty="0" err="1">
                <a:solidFill>
                  <a:schemeClr val="accent1">
                    <a:lumMod val="75000"/>
                  </a:schemeClr>
                </a:solidFill>
              </a:rPr>
              <a:t>Bibliography</a:t>
            </a:r>
            <a:r>
              <a:rPr lang="de-DE" dirty="0"/>
              <a:t> definiert werden. </a:t>
            </a:r>
            <a:endParaRPr lang="de-DE" dirty="0" smtClean="0"/>
          </a:p>
          <a:p>
            <a:r>
              <a:rPr lang="de-DE" i="1" dirty="0">
                <a:solidFill>
                  <a:schemeClr val="accent1">
                    <a:lumMod val="75000"/>
                  </a:schemeClr>
                </a:solidFill>
              </a:rPr>
              <a:t>Reference </a:t>
            </a:r>
            <a:r>
              <a:rPr lang="de-DE" i="1" dirty="0" err="1">
                <a:solidFill>
                  <a:schemeClr val="accent1">
                    <a:lumMod val="75000"/>
                  </a:schemeClr>
                </a:solidFill>
              </a:rPr>
              <a:t>Types</a:t>
            </a:r>
            <a:r>
              <a:rPr lang="de-DE" dirty="0"/>
              <a:t>, die in einem </a:t>
            </a:r>
            <a:r>
              <a:rPr lang="de-DE" i="1" dirty="0">
                <a:solidFill>
                  <a:schemeClr val="accent1">
                    <a:lumMod val="75000"/>
                  </a:schemeClr>
                </a:solidFill>
              </a:rPr>
              <a:t>Style</a:t>
            </a:r>
            <a:r>
              <a:rPr lang="de-DE" dirty="0"/>
              <a:t> nicht berücksichtigt sind, werden entsprechend den Regeln </a:t>
            </a:r>
            <a:endParaRPr lang="de-DE" dirty="0" smtClean="0"/>
          </a:p>
          <a:p>
            <a:r>
              <a:rPr lang="de-DE" dirty="0" smtClean="0"/>
              <a:t>für </a:t>
            </a:r>
            <a:r>
              <a:rPr lang="de-DE" dirty="0"/>
              <a:t>den </a:t>
            </a:r>
            <a:r>
              <a:rPr lang="de-DE" i="1" dirty="0" err="1">
                <a:solidFill>
                  <a:schemeClr val="accent1">
                    <a:lumMod val="75000"/>
                  </a:schemeClr>
                </a:solidFill>
              </a:rPr>
              <a:t>Generic</a:t>
            </a:r>
            <a:r>
              <a:rPr lang="de-DE" i="1" dirty="0">
                <a:solidFill>
                  <a:schemeClr val="accent1">
                    <a:lumMod val="75000"/>
                  </a:schemeClr>
                </a:solidFill>
              </a:rPr>
              <a:t> Type</a:t>
            </a:r>
            <a:r>
              <a:rPr lang="de-DE" dirty="0">
                <a:solidFill>
                  <a:schemeClr val="accent1">
                    <a:lumMod val="75000"/>
                  </a:schemeClr>
                </a:solidFill>
              </a:rPr>
              <a:t> </a:t>
            </a:r>
            <a:r>
              <a:rPr lang="de-DE" dirty="0"/>
              <a:t>ausgegeben. </a:t>
            </a:r>
            <a:endParaRPr lang="de-DE" dirty="0" smtClean="0"/>
          </a:p>
          <a:p>
            <a:r>
              <a:rPr lang="de-DE" dirty="0"/>
              <a:t>Wird ein komplett neuer </a:t>
            </a:r>
            <a:r>
              <a:rPr lang="de-DE" i="1" dirty="0"/>
              <a:t>Style</a:t>
            </a:r>
            <a:r>
              <a:rPr lang="de-DE" dirty="0"/>
              <a:t> definiert, sollte zunächst die Ausgabe für das Literaturverzeichnis </a:t>
            </a:r>
            <a:endParaRPr lang="de-DE" dirty="0" smtClean="0"/>
          </a:p>
          <a:p>
            <a:r>
              <a:rPr lang="de-DE" dirty="0" smtClean="0"/>
              <a:t>(</a:t>
            </a:r>
            <a:r>
              <a:rPr lang="de-DE" i="1" dirty="0" err="1">
                <a:solidFill>
                  <a:schemeClr val="accent1">
                    <a:lumMod val="75000"/>
                  </a:schemeClr>
                </a:solidFill>
              </a:rPr>
              <a:t>Bibliography</a:t>
            </a:r>
            <a:r>
              <a:rPr lang="de-DE" dirty="0"/>
              <a:t>) durch eine einfache Berücksichtigung der einzelnen Felder gestaltet werden. </a:t>
            </a:r>
            <a:endParaRPr lang="de-DE" dirty="0" smtClean="0"/>
          </a:p>
          <a:p>
            <a:r>
              <a:rPr lang="de-DE" dirty="0" smtClean="0"/>
              <a:t>Die </a:t>
            </a:r>
            <a:r>
              <a:rPr lang="de-DE" dirty="0"/>
              <a:t>im </a:t>
            </a:r>
            <a:r>
              <a:rPr lang="de-DE" i="1" dirty="0">
                <a:solidFill>
                  <a:schemeClr val="accent1">
                    <a:lumMod val="75000"/>
                  </a:schemeClr>
                </a:solidFill>
              </a:rPr>
              <a:t>Style</a:t>
            </a:r>
            <a:r>
              <a:rPr lang="de-DE" dirty="0"/>
              <a:t> definierten Formatangaben lassen sich am schnellsten im Vorschaufenster </a:t>
            </a:r>
            <a:endParaRPr lang="de-DE" dirty="0" smtClean="0"/>
          </a:p>
          <a:p>
            <a:r>
              <a:rPr lang="de-DE" dirty="0" smtClean="0"/>
              <a:t>( </a:t>
            </a:r>
            <a:r>
              <a:rPr lang="de-DE" dirty="0"/>
              <a:t>Preview ) der Kurzlistenanzeige überprüfen. </a:t>
            </a:r>
          </a:p>
        </p:txBody>
      </p:sp>
    </p:spTree>
    <p:extLst>
      <p:ext uri="{BB962C8B-B14F-4D97-AF65-F5344CB8AC3E}">
        <p14:creationId xmlns:p14="http://schemas.microsoft.com/office/powerpoint/2010/main" val="87539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xEl>
                                              <p:pRg st="16" end="1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17" end="1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19</a:t>
            </a:fld>
            <a:r>
              <a:rPr lang="en-CA" sz="1600" dirty="0">
                <a:solidFill>
                  <a:schemeClr val="tx2">
                    <a:lumMod val="75000"/>
                  </a:schemeClr>
                </a:solidFill>
              </a:rPr>
              <a:t>                                                                                                                                 </a:t>
            </a:r>
            <a:endParaRPr lang="de-DE" sz="1600" dirty="0">
              <a:solidFill>
                <a:schemeClr val="tx2">
                  <a:lumMod val="75000"/>
                </a:schemeClr>
              </a:solidFill>
            </a:endParaRPr>
          </a:p>
        </p:txBody>
      </p:sp>
      <p:sp>
        <p:nvSpPr>
          <p:cNvPr id="6" name="TextBox 5"/>
          <p:cNvSpPr txBox="1"/>
          <p:nvPr/>
        </p:nvSpPr>
        <p:spPr>
          <a:xfrm>
            <a:off x="131596" y="0"/>
            <a:ext cx="6061596" cy="1015663"/>
          </a:xfrm>
          <a:prstGeom prst="rect">
            <a:avLst/>
          </a:prstGeom>
          <a:noFill/>
        </p:spPr>
        <p:txBody>
          <a:bodyPr wrap="none" rtlCol="0">
            <a:spAutoFit/>
          </a:bodyPr>
          <a:lstStyle/>
          <a:p>
            <a:endParaRPr lang="en-CA" dirty="0" smtClean="0"/>
          </a:p>
          <a:p>
            <a:endParaRPr lang="en-CA" dirty="0" smtClean="0"/>
          </a:p>
          <a:p>
            <a:r>
              <a:rPr lang="de-DE" sz="2400" b="1" dirty="0" smtClean="0">
                <a:solidFill>
                  <a:schemeClr val="accent1">
                    <a:lumMod val="50000"/>
                  </a:schemeClr>
                </a:solidFill>
              </a:rPr>
              <a:t>Definition </a:t>
            </a:r>
            <a:r>
              <a:rPr lang="de-DE" sz="2400" b="1" dirty="0">
                <a:solidFill>
                  <a:schemeClr val="accent1">
                    <a:lumMod val="50000"/>
                  </a:schemeClr>
                </a:solidFill>
              </a:rPr>
              <a:t>des Ausgabeformats (Output </a:t>
            </a:r>
            <a:r>
              <a:rPr lang="de-DE" sz="2400" b="1" dirty="0" smtClean="0">
                <a:solidFill>
                  <a:schemeClr val="accent1">
                    <a:lumMod val="50000"/>
                  </a:schemeClr>
                </a:solidFill>
              </a:rPr>
              <a:t>Style)</a:t>
            </a:r>
            <a:endParaRPr lang="en-CA" sz="1600" dirty="0">
              <a:solidFill>
                <a:schemeClr val="accent1">
                  <a:lumMod val="50000"/>
                </a:schemeClr>
              </a:solidFill>
            </a:endParaRPr>
          </a:p>
        </p:txBody>
      </p:sp>
      <p:sp>
        <p:nvSpPr>
          <p:cNvPr id="7" name="TextBox 6"/>
          <p:cNvSpPr txBox="1"/>
          <p:nvPr/>
        </p:nvSpPr>
        <p:spPr>
          <a:xfrm>
            <a:off x="131596" y="1423780"/>
            <a:ext cx="9187002" cy="4524315"/>
          </a:xfrm>
          <a:prstGeom prst="rect">
            <a:avLst/>
          </a:prstGeom>
          <a:noFill/>
        </p:spPr>
        <p:txBody>
          <a:bodyPr wrap="none" rtlCol="0">
            <a:spAutoFit/>
          </a:bodyPr>
          <a:lstStyle/>
          <a:p>
            <a:r>
              <a:rPr lang="de-DE" dirty="0">
                <a:solidFill>
                  <a:schemeClr val="tx2">
                    <a:lumMod val="75000"/>
                  </a:schemeClr>
                </a:solidFill>
              </a:rPr>
              <a:t>Weil Angaben für einzelne Datenfelder in einigen Sätzen vorhanden sind, in anderen jedoch </a:t>
            </a:r>
            <a:endParaRPr lang="de-DE" dirty="0" smtClean="0">
              <a:solidFill>
                <a:schemeClr val="tx2">
                  <a:lumMod val="75000"/>
                </a:schemeClr>
              </a:solidFill>
            </a:endParaRPr>
          </a:p>
          <a:p>
            <a:r>
              <a:rPr lang="de-DE" dirty="0" smtClean="0">
                <a:solidFill>
                  <a:schemeClr val="tx2">
                    <a:lumMod val="75000"/>
                  </a:schemeClr>
                </a:solidFill>
              </a:rPr>
              <a:t>nicht</a:t>
            </a:r>
            <a:r>
              <a:rPr lang="de-DE" dirty="0">
                <a:solidFill>
                  <a:schemeClr val="tx2">
                    <a:lumMod val="75000"/>
                  </a:schemeClr>
                </a:solidFill>
              </a:rPr>
              <a:t>, treten jedoch schnell Probleme auf. Wenn etwa beispielsweise bei einer Literaturangabe </a:t>
            </a:r>
            <a:endParaRPr lang="de-DE" dirty="0" smtClean="0">
              <a:solidFill>
                <a:schemeClr val="tx2">
                  <a:lumMod val="75000"/>
                </a:schemeClr>
              </a:solidFill>
            </a:endParaRPr>
          </a:p>
          <a:p>
            <a:r>
              <a:rPr lang="de-DE" dirty="0" smtClean="0">
                <a:solidFill>
                  <a:schemeClr val="tx2">
                    <a:lumMod val="75000"/>
                  </a:schemeClr>
                </a:solidFill>
              </a:rPr>
              <a:t>die </a:t>
            </a:r>
            <a:r>
              <a:rPr lang="de-DE" dirty="0">
                <a:solidFill>
                  <a:schemeClr val="tx2">
                    <a:lumMod val="75000"/>
                  </a:schemeClr>
                </a:solidFill>
              </a:rPr>
              <a:t>Jahresangabe unbekannt ist, dürfen bei der Ausgabe keine Klammern ohne Inhalt auftreten. </a:t>
            </a:r>
            <a:endParaRPr lang="de-DE" dirty="0" smtClean="0">
              <a:solidFill>
                <a:schemeClr val="tx2">
                  <a:lumMod val="75000"/>
                </a:schemeClr>
              </a:solidFill>
            </a:endParaRPr>
          </a:p>
          <a:p>
            <a:r>
              <a:rPr lang="de-DE" dirty="0" smtClean="0">
                <a:solidFill>
                  <a:schemeClr val="tx2">
                    <a:lumMod val="75000"/>
                  </a:schemeClr>
                </a:solidFill>
              </a:rPr>
              <a:t>Für </a:t>
            </a:r>
            <a:r>
              <a:rPr lang="de-DE" dirty="0">
                <a:solidFill>
                  <a:schemeClr val="tx2">
                    <a:lumMod val="75000"/>
                  </a:schemeClr>
                </a:solidFill>
              </a:rPr>
              <a:t>die Erstellung von Styles gibt es deshalb einige Regeln und Sonderzeichen, die es </a:t>
            </a:r>
            <a:endParaRPr lang="de-DE" dirty="0" smtClean="0">
              <a:solidFill>
                <a:schemeClr val="tx2">
                  <a:lumMod val="75000"/>
                </a:schemeClr>
              </a:solidFill>
            </a:endParaRPr>
          </a:p>
          <a:p>
            <a:r>
              <a:rPr lang="de-DE" dirty="0" smtClean="0">
                <a:solidFill>
                  <a:schemeClr val="tx2">
                    <a:lumMod val="75000"/>
                  </a:schemeClr>
                </a:solidFill>
              </a:rPr>
              <a:t>ermöglichen</a:t>
            </a:r>
            <a:r>
              <a:rPr lang="de-DE" dirty="0">
                <a:solidFill>
                  <a:schemeClr val="tx2">
                    <a:lumMod val="75000"/>
                  </a:schemeClr>
                </a:solidFill>
              </a:rPr>
              <a:t>, bestimmte Ausgabebedingungen zu formulieren. </a:t>
            </a:r>
            <a:endParaRPr lang="de-DE" dirty="0" smtClean="0">
              <a:solidFill>
                <a:schemeClr val="tx2">
                  <a:lumMod val="75000"/>
                </a:schemeClr>
              </a:solidFill>
            </a:endParaRPr>
          </a:p>
          <a:p>
            <a:endParaRPr lang="en-CA" dirty="0"/>
          </a:p>
          <a:p>
            <a:r>
              <a:rPr lang="de-DE" b="1" dirty="0">
                <a:solidFill>
                  <a:schemeClr val="accent1">
                    <a:lumMod val="60000"/>
                    <a:lumOff val="40000"/>
                  </a:schemeClr>
                </a:solidFill>
              </a:rPr>
              <a:t>Regel 1:</a:t>
            </a:r>
            <a:r>
              <a:rPr lang="de-DE" dirty="0"/>
              <a:t> </a:t>
            </a:r>
            <a:r>
              <a:rPr lang="de-DE" dirty="0">
                <a:solidFill>
                  <a:schemeClr val="tx2">
                    <a:lumMod val="75000"/>
                  </a:schemeClr>
                </a:solidFill>
              </a:rPr>
              <a:t>Jeder Text, der nicht durch ein Leerzeichen von einem Feld getrennt ist, hängt von </a:t>
            </a:r>
            <a:endParaRPr lang="de-DE" dirty="0" smtClean="0">
              <a:solidFill>
                <a:schemeClr val="tx2">
                  <a:lumMod val="75000"/>
                </a:schemeClr>
              </a:solidFill>
            </a:endParaRPr>
          </a:p>
          <a:p>
            <a:r>
              <a:rPr lang="de-DE" dirty="0" smtClean="0">
                <a:solidFill>
                  <a:schemeClr val="tx2">
                    <a:lumMod val="75000"/>
                  </a:schemeClr>
                </a:solidFill>
              </a:rPr>
              <a:t>dem </a:t>
            </a:r>
            <a:r>
              <a:rPr lang="de-DE" dirty="0">
                <a:solidFill>
                  <a:schemeClr val="tx2">
                    <a:lumMod val="75000"/>
                  </a:schemeClr>
                </a:solidFill>
              </a:rPr>
              <a:t>Feld ab; d. h. er wird nur ausgegeben, wenn das Feld auch vorhanden ist</a:t>
            </a:r>
            <a:r>
              <a:rPr lang="de-DE" dirty="0" smtClean="0">
                <a:solidFill>
                  <a:schemeClr val="tx2">
                    <a:lumMod val="75000"/>
                  </a:schemeClr>
                </a:solidFill>
              </a:rPr>
              <a:t>.</a:t>
            </a:r>
          </a:p>
          <a:p>
            <a:r>
              <a:rPr lang="de-DE" dirty="0" smtClean="0">
                <a:solidFill>
                  <a:schemeClr val="tx2">
                    <a:lumMod val="75000"/>
                  </a:schemeClr>
                </a:solidFill>
              </a:rPr>
              <a:t>Z</a:t>
            </a:r>
            <a:r>
              <a:rPr lang="de-DE" dirty="0">
                <a:solidFill>
                  <a:schemeClr val="tx2">
                    <a:lumMod val="75000"/>
                  </a:schemeClr>
                </a:solidFill>
              </a:rPr>
              <a:t>. B.: </a:t>
            </a:r>
            <a:r>
              <a:rPr lang="de-DE" i="1" dirty="0" err="1">
                <a:solidFill>
                  <a:schemeClr val="tx2">
                    <a:lumMod val="75000"/>
                  </a:schemeClr>
                </a:solidFill>
              </a:rPr>
              <a:t>Author</a:t>
            </a:r>
            <a:r>
              <a:rPr lang="de-DE" i="1" dirty="0">
                <a:solidFill>
                  <a:schemeClr val="tx2">
                    <a:lumMod val="75000"/>
                  </a:schemeClr>
                </a:solidFill>
              </a:rPr>
              <a:t> </a:t>
            </a:r>
            <a:r>
              <a:rPr lang="de-DE" i="1" dirty="0" smtClean="0">
                <a:solidFill>
                  <a:schemeClr val="tx2">
                    <a:lumMod val="75000"/>
                  </a:schemeClr>
                </a:solidFill>
              </a:rPr>
              <a:t>(</a:t>
            </a:r>
            <a:r>
              <a:rPr lang="de-DE" i="1" dirty="0">
                <a:solidFill>
                  <a:schemeClr val="tx2">
                    <a:lumMod val="75000"/>
                  </a:schemeClr>
                </a:solidFill>
              </a:rPr>
              <a:t>Year)</a:t>
            </a:r>
            <a:r>
              <a:rPr lang="de-DE" dirty="0">
                <a:solidFill>
                  <a:schemeClr val="tx2">
                    <a:lumMod val="75000"/>
                  </a:schemeClr>
                </a:solidFill>
              </a:rPr>
              <a:t>. Die Klammern gehören zur Jahresangabe und erscheinen nur, wenn </a:t>
            </a:r>
            <a:r>
              <a:rPr lang="de-DE" i="1" dirty="0">
                <a:solidFill>
                  <a:schemeClr val="tx2">
                    <a:lumMod val="75000"/>
                  </a:schemeClr>
                </a:solidFill>
              </a:rPr>
              <a:t>Year</a:t>
            </a:r>
            <a:r>
              <a:rPr lang="de-DE" dirty="0">
                <a:solidFill>
                  <a:schemeClr val="tx2">
                    <a:lumMod val="75000"/>
                  </a:schemeClr>
                </a:solidFill>
              </a:rPr>
              <a:t> </a:t>
            </a:r>
            <a:endParaRPr lang="de-DE" dirty="0" smtClean="0">
              <a:solidFill>
                <a:schemeClr val="tx2">
                  <a:lumMod val="75000"/>
                </a:schemeClr>
              </a:solidFill>
            </a:endParaRPr>
          </a:p>
          <a:p>
            <a:r>
              <a:rPr lang="de-DE" dirty="0" smtClean="0">
                <a:solidFill>
                  <a:schemeClr val="tx2">
                    <a:lumMod val="75000"/>
                  </a:schemeClr>
                </a:solidFill>
              </a:rPr>
              <a:t>vorhanden </a:t>
            </a:r>
            <a:r>
              <a:rPr lang="de-DE" dirty="0">
                <a:solidFill>
                  <a:schemeClr val="tx2">
                    <a:lumMod val="75000"/>
                  </a:schemeClr>
                </a:solidFill>
              </a:rPr>
              <a:t>ist. </a:t>
            </a:r>
            <a:endParaRPr lang="de-DE" dirty="0" smtClean="0">
              <a:solidFill>
                <a:schemeClr val="tx2">
                  <a:lumMod val="75000"/>
                </a:schemeClr>
              </a:solidFill>
            </a:endParaRPr>
          </a:p>
          <a:p>
            <a:r>
              <a:rPr lang="de-DE" b="1" dirty="0">
                <a:solidFill>
                  <a:schemeClr val="accent1">
                    <a:lumMod val="60000"/>
                    <a:lumOff val="40000"/>
                  </a:schemeClr>
                </a:solidFill>
              </a:rPr>
              <a:t>Regel 2:</a:t>
            </a:r>
            <a:r>
              <a:rPr lang="de-DE" dirty="0"/>
              <a:t> </a:t>
            </a:r>
            <a:r>
              <a:rPr lang="de-DE" dirty="0">
                <a:solidFill>
                  <a:schemeClr val="tx2">
                    <a:lumMod val="75000"/>
                  </a:schemeClr>
                </a:solidFill>
              </a:rPr>
              <a:t>Das vorausgehende Feld hat Vorrang vor dem nachfolgenden. Z. B. </a:t>
            </a:r>
            <a:r>
              <a:rPr lang="de-DE" i="1" dirty="0" err="1">
                <a:solidFill>
                  <a:schemeClr val="tx2">
                    <a:lumMod val="75000"/>
                  </a:schemeClr>
                </a:solidFill>
              </a:rPr>
              <a:t>Volume:Issue</a:t>
            </a:r>
            <a:r>
              <a:rPr lang="de-DE" i="1" dirty="0">
                <a:solidFill>
                  <a:schemeClr val="tx2">
                    <a:lumMod val="75000"/>
                  </a:schemeClr>
                </a:solidFill>
              </a:rPr>
              <a:t>,</a:t>
            </a:r>
            <a:r>
              <a:rPr lang="de-DE" dirty="0">
                <a:solidFill>
                  <a:schemeClr val="tx2">
                    <a:lumMod val="75000"/>
                  </a:schemeClr>
                </a:solidFill>
              </a:rPr>
              <a:t> </a:t>
            </a:r>
            <a:endParaRPr lang="de-DE" dirty="0" smtClean="0">
              <a:solidFill>
                <a:schemeClr val="tx2">
                  <a:lumMod val="75000"/>
                </a:schemeClr>
              </a:solidFill>
            </a:endParaRPr>
          </a:p>
          <a:p>
            <a:r>
              <a:rPr lang="de-DE" dirty="0" smtClean="0">
                <a:solidFill>
                  <a:schemeClr val="tx2">
                    <a:lumMod val="75000"/>
                  </a:schemeClr>
                </a:solidFill>
              </a:rPr>
              <a:t>der </a:t>
            </a:r>
            <a:r>
              <a:rPr lang="de-DE" dirty="0">
                <a:solidFill>
                  <a:schemeClr val="tx2">
                    <a:lumMod val="75000"/>
                  </a:schemeClr>
                </a:solidFill>
              </a:rPr>
              <a:t>Doppelpunkt erscheint, wenn </a:t>
            </a:r>
            <a:r>
              <a:rPr lang="de-DE" i="1" dirty="0">
                <a:solidFill>
                  <a:schemeClr val="tx2">
                    <a:lumMod val="75000"/>
                  </a:schemeClr>
                </a:solidFill>
              </a:rPr>
              <a:t>Volume</a:t>
            </a:r>
            <a:r>
              <a:rPr lang="de-DE" dirty="0">
                <a:solidFill>
                  <a:schemeClr val="tx2">
                    <a:lumMod val="75000"/>
                  </a:schemeClr>
                </a:solidFill>
              </a:rPr>
              <a:t> vorhanden ist. </a:t>
            </a:r>
            <a:endParaRPr lang="de-DE" dirty="0" smtClean="0">
              <a:solidFill>
                <a:schemeClr val="tx2">
                  <a:lumMod val="75000"/>
                </a:schemeClr>
              </a:solidFill>
            </a:endParaRPr>
          </a:p>
          <a:p>
            <a:r>
              <a:rPr lang="de-DE" b="1" dirty="0" smtClean="0">
                <a:solidFill>
                  <a:schemeClr val="accent1">
                    <a:lumMod val="60000"/>
                    <a:lumOff val="40000"/>
                  </a:schemeClr>
                </a:solidFill>
              </a:rPr>
              <a:t>Regel </a:t>
            </a:r>
            <a:r>
              <a:rPr lang="de-DE" b="1" dirty="0">
                <a:solidFill>
                  <a:schemeClr val="accent1">
                    <a:lumMod val="60000"/>
                    <a:lumOff val="40000"/>
                  </a:schemeClr>
                </a:solidFill>
              </a:rPr>
              <a:t>3:</a:t>
            </a:r>
            <a:r>
              <a:rPr lang="de-DE" dirty="0"/>
              <a:t> </a:t>
            </a:r>
            <a:r>
              <a:rPr lang="de-DE" dirty="0">
                <a:solidFill>
                  <a:schemeClr val="tx2">
                    <a:lumMod val="75000"/>
                  </a:schemeClr>
                </a:solidFill>
              </a:rPr>
              <a:t>Bei der Ausgabe mehrerer Leerzeichen hängt das erste vom Feld ab, die </a:t>
            </a:r>
            <a:r>
              <a:rPr lang="de-DE" dirty="0" smtClean="0">
                <a:solidFill>
                  <a:schemeClr val="tx2">
                    <a:lumMod val="75000"/>
                  </a:schemeClr>
                </a:solidFill>
              </a:rPr>
              <a:t>nachfolgenden</a:t>
            </a:r>
          </a:p>
          <a:p>
            <a:r>
              <a:rPr lang="de-DE" dirty="0" smtClean="0">
                <a:solidFill>
                  <a:schemeClr val="tx2">
                    <a:lumMod val="75000"/>
                  </a:schemeClr>
                </a:solidFill>
              </a:rPr>
              <a:t>nicht</a:t>
            </a:r>
            <a:r>
              <a:rPr lang="de-DE" dirty="0">
                <a:solidFill>
                  <a:schemeClr val="tx2">
                    <a:lumMod val="75000"/>
                  </a:schemeClr>
                </a:solidFill>
              </a:rPr>
              <a:t>; sie werden in jedem Fall ausgegeben. </a:t>
            </a:r>
          </a:p>
          <a:p>
            <a:r>
              <a:rPr lang="de-DE" b="1" dirty="0" smtClean="0">
                <a:solidFill>
                  <a:schemeClr val="accent1">
                    <a:lumMod val="60000"/>
                    <a:lumOff val="40000"/>
                  </a:schemeClr>
                </a:solidFill>
              </a:rPr>
              <a:t>Regel </a:t>
            </a:r>
            <a:r>
              <a:rPr lang="de-DE" b="1" dirty="0">
                <a:solidFill>
                  <a:schemeClr val="accent1">
                    <a:lumMod val="60000"/>
                    <a:lumOff val="40000"/>
                  </a:schemeClr>
                </a:solidFill>
              </a:rPr>
              <a:t>4: </a:t>
            </a:r>
            <a:r>
              <a:rPr lang="de-DE" dirty="0">
                <a:solidFill>
                  <a:schemeClr val="tx2">
                    <a:lumMod val="75000"/>
                  </a:schemeClr>
                </a:solidFill>
              </a:rPr>
              <a:t>Unabhängiger Text (d. h. Text, der durch Leerzeichen von den Feldern getrennt ist) </a:t>
            </a:r>
            <a:endParaRPr lang="de-DE" dirty="0" smtClean="0">
              <a:solidFill>
                <a:schemeClr val="tx2">
                  <a:lumMod val="75000"/>
                </a:schemeClr>
              </a:solidFill>
            </a:endParaRPr>
          </a:p>
          <a:p>
            <a:r>
              <a:rPr lang="de-DE" dirty="0" smtClean="0">
                <a:solidFill>
                  <a:schemeClr val="tx2">
                    <a:lumMod val="75000"/>
                  </a:schemeClr>
                </a:solidFill>
              </a:rPr>
              <a:t>erscheint </a:t>
            </a:r>
            <a:r>
              <a:rPr lang="de-DE" dirty="0">
                <a:solidFill>
                  <a:schemeClr val="tx2">
                    <a:lumMod val="75000"/>
                  </a:schemeClr>
                </a:solidFill>
              </a:rPr>
              <a:t>immer.</a:t>
            </a:r>
          </a:p>
        </p:txBody>
      </p:sp>
    </p:spTree>
    <p:extLst>
      <p:ext uri="{BB962C8B-B14F-4D97-AF65-F5344CB8AC3E}">
        <p14:creationId xmlns:p14="http://schemas.microsoft.com/office/powerpoint/2010/main" val="3051006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7" name="TextBox 6"/>
          <p:cNvSpPr txBox="1"/>
          <p:nvPr/>
        </p:nvSpPr>
        <p:spPr>
          <a:xfrm>
            <a:off x="450573" y="1478756"/>
            <a:ext cx="8110528" cy="4247317"/>
          </a:xfrm>
          <a:prstGeom prst="rect">
            <a:avLst/>
          </a:prstGeom>
          <a:noFill/>
        </p:spPr>
        <p:txBody>
          <a:bodyPr wrap="square" rtlCol="0">
            <a:spAutoFit/>
          </a:bodyPr>
          <a:lstStyle/>
          <a:p>
            <a:r>
              <a:rPr lang="de-DE" b="1" dirty="0">
                <a:solidFill>
                  <a:schemeClr val="tx2">
                    <a:lumMod val="75000"/>
                  </a:schemeClr>
                </a:solidFill>
              </a:rPr>
              <a:t>Nutzungsbedingungen </a:t>
            </a:r>
            <a:r>
              <a:rPr lang="de-DE" b="1" dirty="0" err="1">
                <a:solidFill>
                  <a:schemeClr val="tx2">
                    <a:lumMod val="75000"/>
                  </a:schemeClr>
                </a:solidFill>
              </a:rPr>
              <a:t>EndNote</a:t>
            </a:r>
            <a:r>
              <a:rPr lang="de-DE" b="1" dirty="0">
                <a:solidFill>
                  <a:schemeClr val="tx2">
                    <a:lumMod val="75000"/>
                  </a:schemeClr>
                </a:solidFill>
              </a:rPr>
              <a:t> </a:t>
            </a:r>
          </a:p>
          <a:p>
            <a:r>
              <a:rPr lang="de-DE" dirty="0" err="1">
                <a:solidFill>
                  <a:schemeClr val="tx2">
                    <a:lumMod val="75000"/>
                  </a:schemeClr>
                </a:solidFill>
              </a:rPr>
              <a:t>EndNote</a:t>
            </a:r>
            <a:r>
              <a:rPr lang="de-DE" dirty="0">
                <a:solidFill>
                  <a:schemeClr val="tx2">
                    <a:lumMod val="75000"/>
                  </a:schemeClr>
                </a:solidFill>
              </a:rPr>
              <a:t> darf von den Beschäftigten, Studierenden, Dozierenden, Einrichtungen und Instituten der Freien Universität Berlin auf allen Rechnern der Freien Universität Berlin sowie den privaten Rechnern verwendet werden. Diese Berechtigung endet mit der Laufzeit des Rahmenvertrags (</a:t>
            </a:r>
            <a:r>
              <a:rPr lang="de-DE" b="1" dirty="0">
                <a:solidFill>
                  <a:schemeClr val="tx2">
                    <a:lumMod val="75000"/>
                  </a:schemeClr>
                </a:solidFill>
              </a:rPr>
              <a:t>zurzeit 14.04.2018</a:t>
            </a:r>
            <a:r>
              <a:rPr lang="de-DE" dirty="0">
                <a:solidFill>
                  <a:schemeClr val="tx2">
                    <a:lumMod val="75000"/>
                  </a:schemeClr>
                </a:solidFill>
              </a:rPr>
              <a:t>) oder mit dem Ausscheiden aus der Freien Universität Berlin.</a:t>
            </a:r>
            <a:br>
              <a:rPr lang="de-DE" dirty="0">
                <a:solidFill>
                  <a:schemeClr val="tx2">
                    <a:lumMod val="75000"/>
                  </a:schemeClr>
                </a:solidFill>
              </a:rPr>
            </a:br>
            <a:r>
              <a:rPr lang="de-DE" dirty="0">
                <a:solidFill>
                  <a:schemeClr val="tx2">
                    <a:lumMod val="75000"/>
                  </a:schemeClr>
                </a:solidFill>
              </a:rPr>
              <a:t/>
            </a:r>
            <a:br>
              <a:rPr lang="de-DE" dirty="0">
                <a:solidFill>
                  <a:schemeClr val="tx2">
                    <a:lumMod val="75000"/>
                  </a:schemeClr>
                </a:solidFill>
              </a:rPr>
            </a:br>
            <a:r>
              <a:rPr lang="de-DE" dirty="0">
                <a:solidFill>
                  <a:schemeClr val="tx2">
                    <a:lumMod val="75000"/>
                  </a:schemeClr>
                </a:solidFill>
              </a:rPr>
              <a:t>Das Mitglied verpflichtet sich zur Einhaltung der Copyright und Endbenutzervereinbarungen des Herstellers. Widersprechen einzelne der hier aufgeführten Regeln den Bedingungen des Lizenzgebers, so gelten vorrangig die Endbenutzervereinbarungen von Thomson Reuters (Scientific).</a:t>
            </a:r>
            <a:br>
              <a:rPr lang="de-DE" dirty="0">
                <a:solidFill>
                  <a:schemeClr val="tx2">
                    <a:lumMod val="75000"/>
                  </a:schemeClr>
                </a:solidFill>
              </a:rPr>
            </a:br>
            <a:r>
              <a:rPr lang="de-DE" dirty="0">
                <a:solidFill>
                  <a:schemeClr val="tx2">
                    <a:lumMod val="75000"/>
                  </a:schemeClr>
                </a:solidFill>
              </a:rPr>
              <a:t/>
            </a:r>
            <a:br>
              <a:rPr lang="de-DE" dirty="0">
                <a:solidFill>
                  <a:schemeClr val="tx2">
                    <a:lumMod val="75000"/>
                  </a:schemeClr>
                </a:solidFill>
              </a:rPr>
            </a:br>
            <a:r>
              <a:rPr lang="de-DE" dirty="0">
                <a:solidFill>
                  <a:schemeClr val="tx2">
                    <a:lumMod val="75000"/>
                  </a:schemeClr>
                </a:solidFill>
              </a:rPr>
              <a:t>Ein Verstoß gegen die hier aufgeführten Bedingungen kann zu Schadensersatzansprüchen und juristischen Schritten des Lizenzgebers gegen den Endlizenznehmer führen.</a:t>
            </a:r>
          </a:p>
        </p:txBody>
      </p:sp>
      <p:sp>
        <p:nvSpPr>
          <p:cNvPr id="9" name="TextBox 8"/>
          <p:cNvSpPr txBox="1"/>
          <p:nvPr/>
        </p:nvSpPr>
        <p:spPr>
          <a:xfrm>
            <a:off x="450573" y="251638"/>
            <a:ext cx="2915606" cy="1661993"/>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Zum</a:t>
            </a:r>
            <a:r>
              <a:rPr lang="en-CA" sz="2400" b="1" dirty="0" smtClean="0">
                <a:solidFill>
                  <a:schemeClr val="accent1">
                    <a:lumMod val="75000"/>
                  </a:schemeClr>
                </a:solidFill>
              </a:rPr>
              <a:t> </a:t>
            </a:r>
            <a:r>
              <a:rPr lang="en-CA" sz="2400" b="1" dirty="0" err="1" smtClean="0">
                <a:solidFill>
                  <a:schemeClr val="accent1">
                    <a:lumMod val="75000"/>
                  </a:schemeClr>
                </a:solidFill>
              </a:rPr>
              <a:t>Thema</a:t>
            </a:r>
            <a:r>
              <a:rPr lang="en-CA" sz="2400" b="1" dirty="0" smtClean="0">
                <a:solidFill>
                  <a:schemeClr val="accent1">
                    <a:lumMod val="75000"/>
                  </a:schemeClr>
                </a:solidFill>
              </a:rPr>
              <a:t> Endnote</a:t>
            </a:r>
          </a:p>
          <a:p>
            <a:endParaRPr lang="en-CA" sz="2400" b="1" dirty="0">
              <a:solidFill>
                <a:srgbClr val="C00000"/>
              </a:solidFill>
            </a:endParaRPr>
          </a:p>
          <a:p>
            <a:endParaRPr lang="de-DE" b="1" dirty="0">
              <a:solidFill>
                <a:srgbClr val="C00000"/>
              </a:solidFill>
            </a:endParaRPr>
          </a:p>
        </p:txBody>
      </p:sp>
      <p:sp>
        <p:nvSpPr>
          <p:cNvPr id="10" name="TextBox 9"/>
          <p:cNvSpPr txBox="1"/>
          <p:nvPr/>
        </p:nvSpPr>
        <p:spPr>
          <a:xfrm>
            <a:off x="450573" y="5857161"/>
            <a:ext cx="3613746" cy="369332"/>
          </a:xfrm>
          <a:prstGeom prst="rect">
            <a:avLst/>
          </a:prstGeom>
          <a:noFill/>
        </p:spPr>
        <p:txBody>
          <a:bodyPr wrap="none" rtlCol="0">
            <a:spAutoFit/>
          </a:bodyPr>
          <a:lstStyle/>
          <a:p>
            <a:r>
              <a:rPr lang="en-CA" dirty="0" smtClean="0">
                <a:solidFill>
                  <a:schemeClr val="accent1">
                    <a:lumMod val="75000"/>
                  </a:schemeClr>
                </a:solidFill>
              </a:rPr>
              <a:t>Installation </a:t>
            </a:r>
            <a:r>
              <a:rPr lang="en-CA" dirty="0" err="1" smtClean="0">
                <a:solidFill>
                  <a:schemeClr val="accent1">
                    <a:lumMod val="75000"/>
                  </a:schemeClr>
                </a:solidFill>
              </a:rPr>
              <a:t>sollte</a:t>
            </a:r>
            <a:r>
              <a:rPr lang="en-CA" dirty="0" smtClean="0">
                <a:solidFill>
                  <a:schemeClr val="accent1">
                    <a:lumMod val="75000"/>
                  </a:schemeClr>
                </a:solidFill>
              </a:rPr>
              <a:t> also </a:t>
            </a:r>
            <a:r>
              <a:rPr lang="en-CA" dirty="0" err="1" smtClean="0">
                <a:solidFill>
                  <a:schemeClr val="accent1">
                    <a:lumMod val="75000"/>
                  </a:schemeClr>
                </a:solidFill>
              </a:rPr>
              <a:t>funktionieren</a:t>
            </a:r>
            <a:r>
              <a:rPr lang="en-CA" dirty="0" smtClean="0">
                <a:solidFill>
                  <a:schemeClr val="accent1">
                    <a:lumMod val="75000"/>
                  </a:schemeClr>
                </a:solidFill>
              </a:rPr>
              <a:t>!</a:t>
            </a:r>
            <a:endParaRPr lang="de-DE" dirty="0">
              <a:solidFill>
                <a:schemeClr val="accent1">
                  <a:lumMod val="75000"/>
                </a:schemeClr>
              </a:solidFill>
            </a:endParaRPr>
          </a:p>
        </p:txBody>
      </p:sp>
    </p:spTree>
    <p:extLst>
      <p:ext uri="{BB962C8B-B14F-4D97-AF65-F5344CB8AC3E}">
        <p14:creationId xmlns:p14="http://schemas.microsoft.com/office/powerpoint/2010/main" val="3164899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20</a:t>
            </a:fld>
            <a:r>
              <a:rPr lang="en-CA" sz="1600" dirty="0">
                <a:solidFill>
                  <a:schemeClr val="tx2">
                    <a:lumMod val="75000"/>
                  </a:schemeClr>
                </a:solidFill>
              </a:rPr>
              <a:t>                                                                                                                                 </a:t>
            </a:r>
            <a:endParaRPr lang="de-DE" sz="1600" dirty="0">
              <a:solidFill>
                <a:schemeClr val="tx2">
                  <a:lumMod val="75000"/>
                </a:schemeClr>
              </a:solidFill>
            </a:endParaRPr>
          </a:p>
        </p:txBody>
      </p:sp>
      <p:sp>
        <p:nvSpPr>
          <p:cNvPr id="8" name="TextBox 7"/>
          <p:cNvSpPr txBox="1"/>
          <p:nvPr/>
        </p:nvSpPr>
        <p:spPr>
          <a:xfrm>
            <a:off x="131596" y="0"/>
            <a:ext cx="6061596" cy="1015663"/>
          </a:xfrm>
          <a:prstGeom prst="rect">
            <a:avLst/>
          </a:prstGeom>
          <a:noFill/>
        </p:spPr>
        <p:txBody>
          <a:bodyPr wrap="none" rtlCol="0">
            <a:spAutoFit/>
          </a:bodyPr>
          <a:lstStyle/>
          <a:p>
            <a:endParaRPr lang="en-CA" dirty="0" smtClean="0"/>
          </a:p>
          <a:p>
            <a:endParaRPr lang="en-CA" dirty="0" smtClean="0"/>
          </a:p>
          <a:p>
            <a:r>
              <a:rPr lang="de-DE" sz="2400" b="1" dirty="0" smtClean="0">
                <a:solidFill>
                  <a:schemeClr val="accent1">
                    <a:lumMod val="50000"/>
                  </a:schemeClr>
                </a:solidFill>
              </a:rPr>
              <a:t>Definition </a:t>
            </a:r>
            <a:r>
              <a:rPr lang="de-DE" sz="2400" b="1" dirty="0">
                <a:solidFill>
                  <a:schemeClr val="accent1">
                    <a:lumMod val="50000"/>
                  </a:schemeClr>
                </a:solidFill>
              </a:rPr>
              <a:t>des Ausgabeformats (Output </a:t>
            </a:r>
            <a:r>
              <a:rPr lang="de-DE" sz="2400" b="1" dirty="0" smtClean="0">
                <a:solidFill>
                  <a:schemeClr val="accent1">
                    <a:lumMod val="50000"/>
                  </a:schemeClr>
                </a:solidFill>
              </a:rPr>
              <a:t>Style)</a:t>
            </a:r>
            <a:endParaRPr lang="en-CA" sz="1600" dirty="0">
              <a:solidFill>
                <a:schemeClr val="accent1">
                  <a:lumMod val="50000"/>
                </a:schemeClr>
              </a:solidFill>
            </a:endParaRPr>
          </a:p>
        </p:txBody>
      </p:sp>
      <p:sp>
        <p:nvSpPr>
          <p:cNvPr id="9" name="TextBox 8"/>
          <p:cNvSpPr txBox="1"/>
          <p:nvPr/>
        </p:nvSpPr>
        <p:spPr>
          <a:xfrm>
            <a:off x="131596" y="1164134"/>
            <a:ext cx="9147441" cy="5355312"/>
          </a:xfrm>
          <a:prstGeom prst="rect">
            <a:avLst/>
          </a:prstGeom>
          <a:noFill/>
        </p:spPr>
        <p:txBody>
          <a:bodyPr wrap="none" rtlCol="0">
            <a:spAutoFit/>
          </a:bodyPr>
          <a:lstStyle/>
          <a:p>
            <a:r>
              <a:rPr lang="de-DE" dirty="0">
                <a:solidFill>
                  <a:schemeClr val="tx2">
                    <a:lumMod val="75000"/>
                  </a:schemeClr>
                </a:solidFill>
              </a:rPr>
              <a:t>Zeichen mit besonderer Bedeutung sind</a:t>
            </a:r>
            <a:r>
              <a:rPr lang="de-DE" dirty="0" smtClean="0">
                <a:solidFill>
                  <a:schemeClr val="tx2">
                    <a:lumMod val="75000"/>
                  </a:schemeClr>
                </a:solidFill>
              </a:rPr>
              <a:t>:</a:t>
            </a:r>
          </a:p>
          <a:p>
            <a:r>
              <a:rPr lang="en-CA" dirty="0" smtClean="0"/>
              <a:t>°  </a:t>
            </a:r>
            <a:r>
              <a:rPr lang="de-DE" dirty="0" smtClean="0"/>
              <a:t>(</a:t>
            </a:r>
            <a:r>
              <a:rPr lang="de-DE" i="1" dirty="0" smtClean="0">
                <a:solidFill>
                  <a:schemeClr val="accent1">
                    <a:lumMod val="75000"/>
                  </a:schemeClr>
                </a:solidFill>
              </a:rPr>
              <a:t>Option-Space</a:t>
            </a:r>
            <a:r>
              <a:rPr lang="de-DE" i="1" dirty="0">
                <a:solidFill>
                  <a:schemeClr val="accent1">
                    <a:lumMod val="75000"/>
                  </a:schemeClr>
                </a:solidFill>
              </a:rPr>
              <a:t>, Link </a:t>
            </a:r>
            <a:r>
              <a:rPr lang="de-DE" i="1" dirty="0" err="1">
                <a:solidFill>
                  <a:schemeClr val="accent1">
                    <a:lumMod val="75000"/>
                  </a:schemeClr>
                </a:solidFill>
              </a:rPr>
              <a:t>Adjacent</a:t>
            </a:r>
            <a:r>
              <a:rPr lang="de-DE" i="1" dirty="0">
                <a:solidFill>
                  <a:schemeClr val="accent1">
                    <a:lumMod val="75000"/>
                  </a:schemeClr>
                </a:solidFill>
              </a:rPr>
              <a:t> Text</a:t>
            </a:r>
            <a:r>
              <a:rPr lang="de-DE" dirty="0"/>
              <a:t>): </a:t>
            </a:r>
            <a:r>
              <a:rPr lang="de-DE" dirty="0">
                <a:solidFill>
                  <a:schemeClr val="tx2">
                    <a:lumMod val="75000"/>
                  </a:schemeClr>
                </a:solidFill>
              </a:rPr>
              <a:t>Spezielles Leerzeichen, das die </a:t>
            </a:r>
            <a:r>
              <a:rPr lang="de-DE" dirty="0" smtClean="0">
                <a:solidFill>
                  <a:schemeClr val="tx2">
                    <a:lumMod val="75000"/>
                  </a:schemeClr>
                </a:solidFill>
              </a:rPr>
              <a:t>Trennung vom </a:t>
            </a:r>
            <a:r>
              <a:rPr lang="de-DE" dirty="0">
                <a:solidFill>
                  <a:schemeClr val="tx2">
                    <a:lumMod val="75000"/>
                  </a:schemeClr>
                </a:solidFill>
              </a:rPr>
              <a:t>Feld nicht </a:t>
            </a:r>
            <a:endParaRPr lang="de-DE" dirty="0" smtClean="0">
              <a:solidFill>
                <a:schemeClr val="tx2">
                  <a:lumMod val="75000"/>
                </a:schemeClr>
              </a:solidFill>
            </a:endParaRPr>
          </a:p>
          <a:p>
            <a:r>
              <a:rPr lang="de-DE" dirty="0" smtClean="0">
                <a:solidFill>
                  <a:schemeClr val="tx2">
                    <a:lumMod val="75000"/>
                  </a:schemeClr>
                </a:solidFill>
              </a:rPr>
              <a:t>aufhebt</a:t>
            </a:r>
            <a:r>
              <a:rPr lang="de-DE" dirty="0">
                <a:solidFill>
                  <a:schemeClr val="tx2">
                    <a:lumMod val="75000"/>
                  </a:schemeClr>
                </a:solidFill>
              </a:rPr>
              <a:t>. Wenn im Template „</a:t>
            </a:r>
            <a:r>
              <a:rPr lang="de-DE" dirty="0" err="1">
                <a:solidFill>
                  <a:schemeClr val="tx2">
                    <a:lumMod val="75000"/>
                  </a:schemeClr>
                </a:solidFill>
              </a:rPr>
              <a:t>Editor°ed</a:t>
            </a:r>
            <a:r>
              <a:rPr lang="de-DE" dirty="0">
                <a:solidFill>
                  <a:schemeClr val="tx2">
                    <a:lumMod val="75000"/>
                  </a:schemeClr>
                </a:solidFill>
              </a:rPr>
              <a:t>.“ steht, erscheint bei Vorhandensein eines </a:t>
            </a:r>
            <a:endParaRPr lang="de-DE" dirty="0" smtClean="0">
              <a:solidFill>
                <a:schemeClr val="tx2">
                  <a:lumMod val="75000"/>
                </a:schemeClr>
              </a:solidFill>
            </a:endParaRPr>
          </a:p>
          <a:p>
            <a:r>
              <a:rPr lang="de-DE" dirty="0" smtClean="0">
                <a:solidFill>
                  <a:schemeClr val="tx2">
                    <a:lumMod val="75000"/>
                  </a:schemeClr>
                </a:solidFill>
              </a:rPr>
              <a:t>Herausgebers </a:t>
            </a:r>
            <a:r>
              <a:rPr lang="de-DE" dirty="0">
                <a:solidFill>
                  <a:schemeClr val="tx2">
                    <a:lumMod val="75000"/>
                  </a:schemeClr>
                </a:solidFill>
              </a:rPr>
              <a:t>bspw. „Meyer </a:t>
            </a:r>
            <a:r>
              <a:rPr lang="de-DE" dirty="0" err="1">
                <a:solidFill>
                  <a:schemeClr val="tx2">
                    <a:lumMod val="75000"/>
                  </a:schemeClr>
                </a:solidFill>
              </a:rPr>
              <a:t>ed</a:t>
            </a:r>
            <a:r>
              <a:rPr lang="de-DE" dirty="0">
                <a:solidFill>
                  <a:schemeClr val="tx2">
                    <a:lumMod val="75000"/>
                  </a:schemeClr>
                </a:solidFill>
              </a:rPr>
              <a:t>.“, wenn kein Herausgeber vorhanden ist, wird auch nichts </a:t>
            </a:r>
            <a:endParaRPr lang="de-DE" dirty="0" smtClean="0">
              <a:solidFill>
                <a:schemeClr val="tx2">
                  <a:lumMod val="75000"/>
                </a:schemeClr>
              </a:solidFill>
            </a:endParaRPr>
          </a:p>
          <a:p>
            <a:r>
              <a:rPr lang="de-DE" dirty="0" smtClean="0">
                <a:solidFill>
                  <a:schemeClr val="tx2">
                    <a:lumMod val="75000"/>
                  </a:schemeClr>
                </a:solidFill>
              </a:rPr>
              <a:t>ausgegeben</a:t>
            </a:r>
            <a:r>
              <a:rPr lang="de-DE" dirty="0">
                <a:solidFill>
                  <a:schemeClr val="tx2">
                    <a:lumMod val="75000"/>
                  </a:schemeClr>
                </a:solidFill>
              </a:rPr>
              <a:t>. </a:t>
            </a:r>
            <a:endParaRPr lang="de-DE" dirty="0" smtClean="0">
              <a:solidFill>
                <a:schemeClr val="tx2">
                  <a:lumMod val="75000"/>
                </a:schemeClr>
              </a:solidFill>
            </a:endParaRPr>
          </a:p>
          <a:p>
            <a:endParaRPr lang="en-CA" dirty="0"/>
          </a:p>
          <a:p>
            <a:r>
              <a:rPr lang="de-DE" dirty="0">
                <a:solidFill>
                  <a:schemeClr val="tx2">
                    <a:lumMod val="75000"/>
                  </a:schemeClr>
                </a:solidFill>
              </a:rPr>
              <a:t>|  (</a:t>
            </a:r>
            <a:r>
              <a:rPr lang="de-DE" dirty="0" err="1">
                <a:solidFill>
                  <a:schemeClr val="tx2">
                    <a:lumMod val="75000"/>
                  </a:schemeClr>
                </a:solidFill>
              </a:rPr>
              <a:t>Forced</a:t>
            </a:r>
            <a:r>
              <a:rPr lang="de-DE" dirty="0">
                <a:solidFill>
                  <a:schemeClr val="tx2">
                    <a:lumMod val="75000"/>
                  </a:schemeClr>
                </a:solidFill>
              </a:rPr>
              <a:t> Separation) trennt ein Zeichen, das eigentlich vom Feld abhängig wäre. Z. B.. </a:t>
            </a:r>
            <a:endParaRPr lang="de-DE" dirty="0" smtClean="0">
              <a:solidFill>
                <a:schemeClr val="tx2">
                  <a:lumMod val="75000"/>
                </a:schemeClr>
              </a:solidFill>
            </a:endParaRPr>
          </a:p>
          <a:p>
            <a:r>
              <a:rPr lang="de-DE" dirty="0" smtClean="0">
                <a:solidFill>
                  <a:schemeClr val="tx2">
                    <a:lumMod val="75000"/>
                  </a:schemeClr>
                </a:solidFill>
              </a:rPr>
              <a:t>Volume</a:t>
            </a:r>
            <a:r>
              <a:rPr lang="de-DE" dirty="0">
                <a:solidFill>
                  <a:schemeClr val="tx2">
                    <a:lumMod val="75000"/>
                  </a:schemeClr>
                </a:solidFill>
              </a:rPr>
              <a:t>|:</a:t>
            </a:r>
            <a:r>
              <a:rPr lang="de-DE" dirty="0" err="1">
                <a:solidFill>
                  <a:schemeClr val="tx2">
                    <a:lumMod val="75000"/>
                  </a:schemeClr>
                </a:solidFill>
              </a:rPr>
              <a:t>Issue</a:t>
            </a:r>
            <a:r>
              <a:rPr lang="de-DE" dirty="0">
                <a:solidFill>
                  <a:schemeClr val="tx2">
                    <a:lumMod val="75000"/>
                  </a:schemeClr>
                </a:solidFill>
              </a:rPr>
              <a:t> bewirkt, dass der Doppelpunkt nur ausgegeben wird, wenn </a:t>
            </a:r>
            <a:r>
              <a:rPr lang="de-DE" dirty="0" err="1">
                <a:solidFill>
                  <a:schemeClr val="tx2">
                    <a:lumMod val="75000"/>
                  </a:schemeClr>
                </a:solidFill>
              </a:rPr>
              <a:t>Issue</a:t>
            </a:r>
            <a:r>
              <a:rPr lang="de-DE" dirty="0">
                <a:solidFill>
                  <a:schemeClr val="tx2">
                    <a:lumMod val="75000"/>
                  </a:schemeClr>
                </a:solidFill>
              </a:rPr>
              <a:t> vorhanden ist</a:t>
            </a:r>
            <a:r>
              <a:rPr lang="de-DE" dirty="0" smtClean="0">
                <a:solidFill>
                  <a:schemeClr val="tx2">
                    <a:lumMod val="75000"/>
                  </a:schemeClr>
                </a:solidFill>
              </a:rPr>
              <a:t>.</a:t>
            </a:r>
          </a:p>
          <a:p>
            <a:endParaRPr lang="en-CA" dirty="0"/>
          </a:p>
          <a:p>
            <a:r>
              <a:rPr lang="de-DE" dirty="0">
                <a:solidFill>
                  <a:schemeClr val="tx2">
                    <a:lumMod val="75000"/>
                  </a:schemeClr>
                </a:solidFill>
              </a:rPr>
              <a:t>^  Für die Felder </a:t>
            </a:r>
            <a:r>
              <a:rPr lang="de-DE" i="1" dirty="0" err="1">
                <a:solidFill>
                  <a:schemeClr val="accent1">
                    <a:lumMod val="75000"/>
                  </a:schemeClr>
                </a:solidFill>
              </a:rPr>
              <a:t>Author</a:t>
            </a:r>
            <a:r>
              <a:rPr lang="de-DE" i="1" dirty="0">
                <a:solidFill>
                  <a:schemeClr val="accent1">
                    <a:lumMod val="75000"/>
                  </a:schemeClr>
                </a:solidFill>
              </a:rPr>
              <a:t>, Editor </a:t>
            </a:r>
            <a:r>
              <a:rPr lang="de-DE" dirty="0">
                <a:solidFill>
                  <a:schemeClr val="tx2">
                    <a:lumMod val="75000"/>
                  </a:schemeClr>
                </a:solidFill>
              </a:rPr>
              <a:t>und</a:t>
            </a:r>
            <a:r>
              <a:rPr lang="de-DE" dirty="0"/>
              <a:t> </a:t>
            </a:r>
            <a:r>
              <a:rPr lang="de-DE" i="1" dirty="0">
                <a:solidFill>
                  <a:schemeClr val="accent1">
                    <a:lumMod val="75000"/>
                  </a:schemeClr>
                </a:solidFill>
              </a:rPr>
              <a:t>Pages</a:t>
            </a:r>
            <a:r>
              <a:rPr lang="de-DE" i="1" dirty="0"/>
              <a:t> </a:t>
            </a:r>
            <a:r>
              <a:rPr lang="de-DE" dirty="0">
                <a:solidFill>
                  <a:schemeClr val="tx2">
                    <a:lumMod val="75000"/>
                  </a:schemeClr>
                </a:solidFill>
              </a:rPr>
              <a:t>können Deskriptionszeichen hinzugefügt werden, </a:t>
            </a:r>
            <a:endParaRPr lang="de-DE" dirty="0" smtClean="0">
              <a:solidFill>
                <a:schemeClr val="tx2">
                  <a:lumMod val="75000"/>
                </a:schemeClr>
              </a:solidFill>
            </a:endParaRPr>
          </a:p>
          <a:p>
            <a:r>
              <a:rPr lang="de-DE" dirty="0" smtClean="0">
                <a:solidFill>
                  <a:schemeClr val="tx2">
                    <a:lumMod val="75000"/>
                  </a:schemeClr>
                </a:solidFill>
              </a:rPr>
              <a:t>die </a:t>
            </a:r>
            <a:r>
              <a:rPr lang="de-DE" dirty="0">
                <a:solidFill>
                  <a:schemeClr val="tx2">
                    <a:lumMod val="75000"/>
                  </a:schemeClr>
                </a:solidFill>
              </a:rPr>
              <a:t>zwischen Singular und Plural unterscheiden. Die unterschiedlichen Textformen werden </a:t>
            </a:r>
            <a:endParaRPr lang="de-DE" dirty="0" smtClean="0">
              <a:solidFill>
                <a:schemeClr val="tx2">
                  <a:lumMod val="75000"/>
                </a:schemeClr>
              </a:solidFill>
            </a:endParaRPr>
          </a:p>
          <a:p>
            <a:r>
              <a:rPr lang="de-DE" dirty="0" smtClean="0">
                <a:solidFill>
                  <a:schemeClr val="tx2">
                    <a:lumMod val="75000"/>
                  </a:schemeClr>
                </a:solidFill>
              </a:rPr>
              <a:t>dann </a:t>
            </a:r>
            <a:r>
              <a:rPr lang="de-DE" dirty="0">
                <a:solidFill>
                  <a:schemeClr val="tx2">
                    <a:lumMod val="75000"/>
                  </a:schemeClr>
                </a:solidFill>
              </a:rPr>
              <a:t>durch ^ getrennt. Z. B.: Seite:^Seiten:°Pages. </a:t>
            </a:r>
            <a:endParaRPr lang="de-DE" dirty="0" smtClean="0">
              <a:solidFill>
                <a:schemeClr val="tx2">
                  <a:lumMod val="75000"/>
                </a:schemeClr>
              </a:solidFill>
            </a:endParaRPr>
          </a:p>
          <a:p>
            <a:endParaRPr lang="en-CA" dirty="0"/>
          </a:p>
          <a:p>
            <a:r>
              <a:rPr lang="de-DE" dirty="0">
                <a:solidFill>
                  <a:schemeClr val="tx2">
                    <a:lumMod val="75000"/>
                  </a:schemeClr>
                </a:solidFill>
              </a:rPr>
              <a:t>` Zeichenkette`  Ausgabe eines Textes, der zugleich Feldname ist. Z. B</a:t>
            </a:r>
            <a:r>
              <a:rPr lang="de-DE" dirty="0" smtClean="0">
                <a:solidFill>
                  <a:schemeClr val="tx2">
                    <a:lumMod val="75000"/>
                  </a:schemeClr>
                </a:solidFill>
              </a:rPr>
              <a:t>.: </a:t>
            </a:r>
          </a:p>
          <a:p>
            <a:r>
              <a:rPr lang="de-DE" dirty="0" smtClean="0">
                <a:solidFill>
                  <a:schemeClr val="tx2">
                    <a:lumMod val="75000"/>
                  </a:schemeClr>
                </a:solidFill>
              </a:rPr>
              <a:t>`</a:t>
            </a:r>
            <a:r>
              <a:rPr lang="de-DE" dirty="0" err="1">
                <a:solidFill>
                  <a:schemeClr val="tx2">
                    <a:lumMod val="75000"/>
                  </a:schemeClr>
                </a:solidFill>
              </a:rPr>
              <a:t>Editor`°Editor</a:t>
            </a:r>
            <a:r>
              <a:rPr lang="de-DE" dirty="0">
                <a:solidFill>
                  <a:schemeClr val="tx2">
                    <a:lumMod val="75000"/>
                  </a:schemeClr>
                </a:solidFill>
              </a:rPr>
              <a:t> erscheint als "Editor Meyer" bzw. gar nicht, wenn kein Herausgeber vorhanden </a:t>
            </a:r>
            <a:endParaRPr lang="de-DE" dirty="0" smtClean="0">
              <a:solidFill>
                <a:schemeClr val="tx2">
                  <a:lumMod val="75000"/>
                </a:schemeClr>
              </a:solidFill>
            </a:endParaRPr>
          </a:p>
          <a:p>
            <a:r>
              <a:rPr lang="de-DE" dirty="0" smtClean="0">
                <a:solidFill>
                  <a:schemeClr val="tx2">
                    <a:lumMod val="75000"/>
                  </a:schemeClr>
                </a:solidFill>
              </a:rPr>
              <a:t>ist</a:t>
            </a:r>
            <a:r>
              <a:rPr lang="de-DE" dirty="0">
                <a:solidFill>
                  <a:schemeClr val="tx2">
                    <a:lumMod val="75000"/>
                  </a:schemeClr>
                </a:solidFill>
              </a:rPr>
              <a:t>. </a:t>
            </a:r>
            <a:endParaRPr lang="de-DE" dirty="0" smtClean="0">
              <a:solidFill>
                <a:schemeClr val="tx2">
                  <a:lumMod val="75000"/>
                </a:schemeClr>
              </a:solidFill>
            </a:endParaRPr>
          </a:p>
          <a:p>
            <a:r>
              <a:rPr lang="de-DE" dirty="0">
                <a:solidFill>
                  <a:schemeClr val="tx2">
                    <a:lumMod val="75000"/>
                  </a:schemeClr>
                </a:solidFill>
              </a:rPr>
              <a:t>Außer den Formatierungsanweisungen im Template können für Zitatangaben und Bibliographie </a:t>
            </a:r>
            <a:endParaRPr lang="de-DE" dirty="0" smtClean="0">
              <a:solidFill>
                <a:schemeClr val="tx2">
                  <a:lumMod val="75000"/>
                </a:schemeClr>
              </a:solidFill>
            </a:endParaRPr>
          </a:p>
          <a:p>
            <a:r>
              <a:rPr lang="de-DE" dirty="0" smtClean="0">
                <a:solidFill>
                  <a:schemeClr val="tx2">
                    <a:lumMod val="75000"/>
                  </a:schemeClr>
                </a:solidFill>
              </a:rPr>
              <a:t>weitere </a:t>
            </a:r>
            <a:r>
              <a:rPr lang="de-DE" dirty="0">
                <a:solidFill>
                  <a:schemeClr val="tx2">
                    <a:lumMod val="75000"/>
                  </a:schemeClr>
                </a:solidFill>
              </a:rPr>
              <a:t>Angaben gemacht werden, z. B. wie Autorennamen zu behandeln sind, wie mit </a:t>
            </a:r>
            <a:endParaRPr lang="de-DE" dirty="0" smtClean="0">
              <a:solidFill>
                <a:schemeClr val="tx2">
                  <a:lumMod val="75000"/>
                </a:schemeClr>
              </a:solidFill>
            </a:endParaRPr>
          </a:p>
          <a:p>
            <a:r>
              <a:rPr lang="de-DE" dirty="0" smtClean="0">
                <a:solidFill>
                  <a:schemeClr val="tx2">
                    <a:lumMod val="75000"/>
                  </a:schemeClr>
                </a:solidFill>
              </a:rPr>
              <a:t>weiteren </a:t>
            </a:r>
            <a:r>
              <a:rPr lang="de-DE" dirty="0">
                <a:solidFill>
                  <a:schemeClr val="tx2">
                    <a:lumMod val="75000"/>
                  </a:schemeClr>
                </a:solidFill>
              </a:rPr>
              <a:t>Namen verfahren werden soll, bzw. wie diese sortiert werden müssen. </a:t>
            </a:r>
          </a:p>
        </p:txBody>
      </p:sp>
    </p:spTree>
    <p:extLst>
      <p:ext uri="{BB962C8B-B14F-4D97-AF65-F5344CB8AC3E}">
        <p14:creationId xmlns:p14="http://schemas.microsoft.com/office/powerpoint/2010/main" val="365303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6" end="1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7" end="1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21</a:t>
            </a:fld>
            <a:r>
              <a:rPr lang="en-CA" sz="1600" dirty="0">
                <a:solidFill>
                  <a:schemeClr val="tx2">
                    <a:lumMod val="75000"/>
                  </a:schemeClr>
                </a:solidFill>
              </a:rPr>
              <a:t>                                                                                                                                 </a:t>
            </a:r>
            <a:endParaRPr lang="de-DE" sz="1600" dirty="0">
              <a:solidFill>
                <a:schemeClr val="tx2">
                  <a:lumMod val="75000"/>
                </a:schemeClr>
              </a:solidFill>
            </a:endParaRPr>
          </a:p>
        </p:txBody>
      </p:sp>
      <p:sp>
        <p:nvSpPr>
          <p:cNvPr id="6" name="TextBox 5"/>
          <p:cNvSpPr txBox="1"/>
          <p:nvPr/>
        </p:nvSpPr>
        <p:spPr>
          <a:xfrm>
            <a:off x="131596" y="0"/>
            <a:ext cx="9109866" cy="6001643"/>
          </a:xfrm>
          <a:prstGeom prst="rect">
            <a:avLst/>
          </a:prstGeom>
          <a:noFill/>
        </p:spPr>
        <p:txBody>
          <a:bodyPr wrap="none" rtlCol="0">
            <a:spAutoFit/>
          </a:bodyPr>
          <a:lstStyle/>
          <a:p>
            <a:endParaRPr lang="en-CA" dirty="0" smtClean="0"/>
          </a:p>
          <a:p>
            <a:endParaRPr lang="en-CA" dirty="0" smtClean="0"/>
          </a:p>
          <a:p>
            <a:r>
              <a:rPr lang="de-DE" sz="2400" b="1" dirty="0" smtClean="0">
                <a:solidFill>
                  <a:schemeClr val="accent1">
                    <a:lumMod val="75000"/>
                  </a:schemeClr>
                </a:solidFill>
              </a:rPr>
              <a:t>Aufgabe: CWYR und Formatieren der Zitation und Bibliographie</a:t>
            </a:r>
          </a:p>
          <a:p>
            <a:endParaRPr lang="de-DE" dirty="0">
              <a:solidFill>
                <a:srgbClr val="C00000"/>
              </a:solidFill>
            </a:endParaRPr>
          </a:p>
          <a:p>
            <a:pPr marL="342900" indent="-342900">
              <a:buFont typeface="Arial" panose="020B0604020202020204" pitchFamily="34" charset="0"/>
              <a:buChar char="•"/>
            </a:pPr>
            <a:r>
              <a:rPr lang="de-DE" dirty="0" smtClean="0">
                <a:solidFill>
                  <a:schemeClr val="tx2">
                    <a:lumMod val="75000"/>
                  </a:schemeClr>
                </a:solidFill>
              </a:rPr>
              <a:t>Suchen Sie </a:t>
            </a:r>
            <a:r>
              <a:rPr lang="en-CA" dirty="0" err="1" smtClean="0">
                <a:solidFill>
                  <a:schemeClr val="tx2">
                    <a:lumMod val="75000"/>
                  </a:schemeClr>
                </a:solidFill>
              </a:rPr>
              <a:t>folgende</a:t>
            </a:r>
            <a:r>
              <a:rPr lang="en-CA" dirty="0" smtClean="0">
                <a:solidFill>
                  <a:schemeClr val="tx2">
                    <a:lumMod val="75000"/>
                  </a:schemeClr>
                </a:solidFill>
              </a:rPr>
              <a:t> </a:t>
            </a:r>
            <a:r>
              <a:rPr lang="en-CA" dirty="0" err="1" smtClean="0">
                <a:solidFill>
                  <a:schemeClr val="tx2">
                    <a:lumMod val="75000"/>
                  </a:schemeClr>
                </a:solidFill>
              </a:rPr>
              <a:t>Literaturstelle</a:t>
            </a:r>
            <a:r>
              <a:rPr lang="en-CA" dirty="0" smtClean="0">
                <a:solidFill>
                  <a:schemeClr val="tx2">
                    <a:lumMod val="75000"/>
                  </a:schemeClr>
                </a:solidFill>
              </a:rPr>
              <a:t> und </a:t>
            </a:r>
            <a:r>
              <a:rPr lang="en-CA" dirty="0" err="1" smtClean="0">
                <a:solidFill>
                  <a:schemeClr val="tx2">
                    <a:lumMod val="75000"/>
                  </a:schemeClr>
                </a:solidFill>
              </a:rPr>
              <a:t>importieren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alle</a:t>
            </a:r>
            <a:r>
              <a:rPr lang="en-CA" dirty="0" smtClean="0">
                <a:solidFill>
                  <a:schemeClr val="tx2">
                    <a:lumMod val="75000"/>
                  </a:schemeClr>
                </a:solidFill>
              </a:rPr>
              <a:t> </a:t>
            </a:r>
            <a:r>
              <a:rPr lang="en-CA" dirty="0" err="1" smtClean="0">
                <a:solidFill>
                  <a:schemeClr val="tx2">
                    <a:lumMod val="75000"/>
                  </a:schemeClr>
                </a:solidFill>
              </a:rPr>
              <a:t>darin</a:t>
            </a:r>
            <a:r>
              <a:rPr lang="en-CA" dirty="0" smtClean="0">
                <a:solidFill>
                  <a:schemeClr val="tx2">
                    <a:lumMod val="75000"/>
                  </a:schemeClr>
                </a:solidFill>
              </a:rPr>
              <a:t> </a:t>
            </a:r>
            <a:r>
              <a:rPr lang="en-CA" dirty="0" err="1" smtClean="0">
                <a:solidFill>
                  <a:schemeClr val="tx2">
                    <a:lumMod val="75000"/>
                  </a:schemeClr>
                </a:solidFill>
              </a:rPr>
              <a:t>zitierten</a:t>
            </a:r>
            <a:r>
              <a:rPr lang="en-CA" dirty="0" smtClean="0">
                <a:solidFill>
                  <a:schemeClr val="tx2">
                    <a:lumMod val="75000"/>
                  </a:schemeClr>
                </a:solidFill>
              </a:rPr>
              <a:t> </a:t>
            </a:r>
            <a:r>
              <a:rPr lang="en-CA" dirty="0" err="1" smtClean="0">
                <a:solidFill>
                  <a:schemeClr val="tx2">
                    <a:lumMod val="75000"/>
                  </a:schemeClr>
                </a:solidFill>
              </a:rPr>
              <a:t>Literaturstellen</a:t>
            </a:r>
            <a:endParaRPr lang="en-CA" dirty="0" smtClean="0">
              <a:solidFill>
                <a:schemeClr val="tx2">
                  <a:lumMod val="75000"/>
                </a:schemeClr>
              </a:solidFill>
            </a:endParaRPr>
          </a:p>
          <a:p>
            <a:r>
              <a:rPr lang="en-CA" dirty="0">
                <a:solidFill>
                  <a:schemeClr val="tx2">
                    <a:lumMod val="75000"/>
                  </a:schemeClr>
                </a:solidFill>
              </a:rPr>
              <a:t> </a:t>
            </a:r>
            <a:r>
              <a:rPr lang="en-CA" dirty="0" smtClean="0">
                <a:solidFill>
                  <a:schemeClr val="tx2">
                    <a:lumMod val="75000"/>
                  </a:schemeClr>
                </a:solidFill>
              </a:rPr>
              <a:t>      in Endnote</a:t>
            </a:r>
          </a:p>
          <a:p>
            <a:endParaRPr lang="en-CA" dirty="0">
              <a:solidFill>
                <a:schemeClr val="tx2">
                  <a:lumMod val="75000"/>
                </a:schemeClr>
              </a:solidFill>
            </a:endParaRPr>
          </a:p>
          <a:p>
            <a:r>
              <a:rPr lang="en-CA" dirty="0" smtClean="0">
                <a:solidFill>
                  <a:schemeClr val="tx2">
                    <a:lumMod val="75000"/>
                  </a:schemeClr>
                </a:solidFill>
              </a:rPr>
              <a:t>       </a:t>
            </a:r>
            <a:r>
              <a:rPr lang="en-CA" dirty="0" err="1" smtClean="0">
                <a:solidFill>
                  <a:schemeClr val="tx2">
                    <a:lumMod val="75000"/>
                  </a:schemeClr>
                </a:solidFill>
              </a:rPr>
              <a:t>Angewandte</a:t>
            </a:r>
            <a:r>
              <a:rPr lang="en-CA" dirty="0" smtClean="0">
                <a:solidFill>
                  <a:schemeClr val="tx2">
                    <a:lumMod val="75000"/>
                  </a:schemeClr>
                </a:solidFill>
              </a:rPr>
              <a:t> </a:t>
            </a:r>
            <a:r>
              <a:rPr lang="en-CA" dirty="0" err="1" smtClean="0">
                <a:solidFill>
                  <a:schemeClr val="tx2">
                    <a:lumMod val="75000"/>
                  </a:schemeClr>
                </a:solidFill>
              </a:rPr>
              <a:t>Chemie</a:t>
            </a:r>
            <a:r>
              <a:rPr lang="en-CA" dirty="0" smtClean="0">
                <a:solidFill>
                  <a:schemeClr val="tx2">
                    <a:lumMod val="75000"/>
                  </a:schemeClr>
                </a:solidFill>
              </a:rPr>
              <a:t> </a:t>
            </a:r>
            <a:r>
              <a:rPr lang="de-DE" dirty="0" smtClean="0">
                <a:solidFill>
                  <a:schemeClr val="tx2">
                    <a:lumMod val="75000"/>
                  </a:schemeClr>
                </a:solidFill>
              </a:rPr>
              <a:t>International </a:t>
            </a:r>
            <a:r>
              <a:rPr lang="de-DE" dirty="0">
                <a:solidFill>
                  <a:schemeClr val="tx2">
                    <a:lumMod val="75000"/>
                  </a:schemeClr>
                </a:solidFill>
              </a:rPr>
              <a:t>Edition: DOI: </a:t>
            </a:r>
            <a:r>
              <a:rPr lang="de-DE" dirty="0" smtClean="0">
                <a:solidFill>
                  <a:schemeClr val="tx2">
                    <a:lumMod val="75000"/>
                  </a:schemeClr>
                </a:solidFill>
              </a:rPr>
              <a:t>10.1002/anie.201607228</a:t>
            </a:r>
          </a:p>
          <a:p>
            <a:endParaRPr lang="en-CA" dirty="0">
              <a:solidFill>
                <a:schemeClr val="tx2">
                  <a:lumMod val="75000"/>
                </a:schemeClr>
              </a:solidFill>
            </a:endParaRPr>
          </a:p>
          <a:p>
            <a:pPr marL="285750" indent="-285750">
              <a:buFont typeface="Arial" panose="020B0604020202020204" pitchFamily="34" charset="0"/>
              <a:buChar char="•"/>
            </a:pPr>
            <a:r>
              <a:rPr lang="en-CA" dirty="0" err="1" smtClean="0">
                <a:solidFill>
                  <a:schemeClr val="tx2">
                    <a:lumMod val="75000"/>
                  </a:schemeClr>
                </a:solidFill>
              </a:rPr>
              <a:t>Kopieren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einen</a:t>
            </a:r>
            <a:r>
              <a:rPr lang="en-CA" dirty="0" smtClean="0">
                <a:solidFill>
                  <a:schemeClr val="tx2">
                    <a:lumMod val="75000"/>
                  </a:schemeClr>
                </a:solidFill>
              </a:rPr>
              <a:t> </a:t>
            </a:r>
            <a:r>
              <a:rPr lang="en-CA" dirty="0" err="1" smtClean="0">
                <a:solidFill>
                  <a:schemeClr val="tx2">
                    <a:lumMod val="75000"/>
                  </a:schemeClr>
                </a:solidFill>
              </a:rPr>
              <a:t>Abschnitt</a:t>
            </a:r>
            <a:r>
              <a:rPr lang="en-CA" dirty="0" smtClean="0">
                <a:solidFill>
                  <a:schemeClr val="tx2">
                    <a:lumMod val="75000"/>
                  </a:schemeClr>
                </a:solidFill>
              </a:rPr>
              <a:t> in Word und </a:t>
            </a:r>
            <a:r>
              <a:rPr lang="en-CA" dirty="0" err="1" smtClean="0">
                <a:solidFill>
                  <a:schemeClr val="tx2">
                    <a:lumMod val="75000"/>
                  </a:schemeClr>
                </a:solidFill>
              </a:rPr>
              <a:t>fügen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mit</a:t>
            </a:r>
            <a:r>
              <a:rPr lang="en-CA" dirty="0" smtClean="0">
                <a:solidFill>
                  <a:schemeClr val="tx2">
                    <a:lumMod val="75000"/>
                  </a:schemeClr>
                </a:solidFill>
              </a:rPr>
              <a:t> CWYR die </a:t>
            </a:r>
            <a:r>
              <a:rPr lang="en-CA" dirty="0" err="1" smtClean="0">
                <a:solidFill>
                  <a:schemeClr val="tx2">
                    <a:lumMod val="75000"/>
                  </a:schemeClr>
                </a:solidFill>
              </a:rPr>
              <a:t>entsprechenden</a:t>
            </a:r>
            <a:endParaRPr lang="en-CA" dirty="0" smtClean="0">
              <a:solidFill>
                <a:schemeClr val="tx2">
                  <a:lumMod val="75000"/>
                </a:schemeClr>
              </a:solidFill>
            </a:endParaRPr>
          </a:p>
          <a:p>
            <a:r>
              <a:rPr lang="en-CA" dirty="0" smtClean="0">
                <a:solidFill>
                  <a:schemeClr val="tx2">
                    <a:lumMod val="75000"/>
                  </a:schemeClr>
                </a:solidFill>
              </a:rPr>
              <a:t>      </a:t>
            </a:r>
            <a:r>
              <a:rPr lang="en-CA" dirty="0" err="1" smtClean="0">
                <a:solidFill>
                  <a:schemeClr val="tx2">
                    <a:lumMod val="75000"/>
                  </a:schemeClr>
                </a:solidFill>
              </a:rPr>
              <a:t>Literaturstellen</a:t>
            </a:r>
            <a:r>
              <a:rPr lang="en-CA" dirty="0" smtClean="0">
                <a:solidFill>
                  <a:schemeClr val="tx2">
                    <a:lumMod val="75000"/>
                  </a:schemeClr>
                </a:solidFill>
              </a:rPr>
              <a:t> </a:t>
            </a:r>
            <a:r>
              <a:rPr lang="en-CA" dirty="0" err="1" smtClean="0">
                <a:solidFill>
                  <a:schemeClr val="tx2">
                    <a:lumMod val="75000"/>
                  </a:schemeClr>
                </a:solidFill>
              </a:rPr>
              <a:t>ein</a:t>
            </a:r>
            <a:endParaRPr lang="en-CA" dirty="0" smtClean="0">
              <a:solidFill>
                <a:schemeClr val="tx2">
                  <a:lumMod val="75000"/>
                </a:schemeClr>
              </a:solidFill>
            </a:endParaRPr>
          </a:p>
          <a:p>
            <a:pPr marL="285750" indent="-285750">
              <a:buFont typeface="Arial" panose="020B0604020202020204" pitchFamily="34" charset="0"/>
              <a:buChar char="•"/>
            </a:pPr>
            <a:endParaRPr lang="en-CA" dirty="0">
              <a:solidFill>
                <a:schemeClr val="tx2">
                  <a:lumMod val="75000"/>
                </a:schemeClr>
              </a:solidFill>
            </a:endParaRPr>
          </a:p>
          <a:p>
            <a:pPr marL="285750" indent="-285750">
              <a:buFont typeface="Arial" panose="020B0604020202020204" pitchFamily="34" charset="0"/>
              <a:buChar char="•"/>
            </a:pPr>
            <a:r>
              <a:rPr lang="en-CA" dirty="0" err="1" smtClean="0">
                <a:solidFill>
                  <a:schemeClr val="tx2">
                    <a:lumMod val="75000"/>
                  </a:schemeClr>
                </a:solidFill>
              </a:rPr>
              <a:t>Formatieren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im</a:t>
            </a:r>
            <a:r>
              <a:rPr lang="en-CA" dirty="0" smtClean="0">
                <a:solidFill>
                  <a:schemeClr val="tx2">
                    <a:lumMod val="75000"/>
                  </a:schemeClr>
                </a:solidFill>
              </a:rPr>
              <a:t> </a:t>
            </a:r>
            <a:r>
              <a:rPr lang="en-CA" dirty="0" err="1" smtClean="0">
                <a:solidFill>
                  <a:schemeClr val="tx2">
                    <a:lumMod val="75000"/>
                  </a:schemeClr>
                </a:solidFill>
              </a:rPr>
              <a:t>Angewandte</a:t>
            </a:r>
            <a:r>
              <a:rPr lang="en-CA" dirty="0" smtClean="0">
                <a:solidFill>
                  <a:schemeClr val="tx2">
                    <a:lumMod val="75000"/>
                  </a:schemeClr>
                </a:solidFill>
              </a:rPr>
              <a:t> Style</a:t>
            </a:r>
          </a:p>
          <a:p>
            <a:pPr marL="285750" indent="-285750">
              <a:buFont typeface="Arial" panose="020B0604020202020204" pitchFamily="34" charset="0"/>
              <a:buChar char="•"/>
            </a:pPr>
            <a:endParaRPr lang="en-CA" dirty="0">
              <a:solidFill>
                <a:schemeClr val="tx2">
                  <a:lumMod val="75000"/>
                </a:schemeClr>
              </a:solidFill>
            </a:endParaRPr>
          </a:p>
          <a:p>
            <a:pPr marL="285750" indent="-285750">
              <a:buFont typeface="Arial" panose="020B0604020202020204" pitchFamily="34" charset="0"/>
              <a:buChar char="•"/>
            </a:pPr>
            <a:r>
              <a:rPr lang="en-CA" dirty="0" err="1" smtClean="0">
                <a:solidFill>
                  <a:schemeClr val="tx2">
                    <a:lumMod val="75000"/>
                  </a:schemeClr>
                </a:solidFill>
              </a:rPr>
              <a:t>Formatieren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unter</a:t>
            </a:r>
            <a:r>
              <a:rPr lang="en-CA" dirty="0" smtClean="0">
                <a:solidFill>
                  <a:schemeClr val="tx2">
                    <a:lumMod val="75000"/>
                  </a:schemeClr>
                </a:solidFill>
              </a:rPr>
              <a:t> Tools -&gt; Journals die Journal Abkürzungen</a:t>
            </a:r>
          </a:p>
          <a:p>
            <a:pPr marL="285750" indent="-285750">
              <a:buFont typeface="Arial" panose="020B0604020202020204" pitchFamily="34" charset="0"/>
              <a:buChar char="•"/>
            </a:pPr>
            <a:endParaRPr lang="en-CA" dirty="0">
              <a:solidFill>
                <a:schemeClr val="tx2">
                  <a:lumMod val="75000"/>
                </a:schemeClr>
              </a:solidFill>
            </a:endParaRPr>
          </a:p>
          <a:p>
            <a:pPr marL="285750" indent="-285750">
              <a:buFont typeface="Arial" panose="020B0604020202020204" pitchFamily="34" charset="0"/>
              <a:buChar char="•"/>
            </a:pPr>
            <a:r>
              <a:rPr lang="en-CA" dirty="0" err="1" smtClean="0">
                <a:solidFill>
                  <a:schemeClr val="tx2">
                    <a:lumMod val="75000"/>
                  </a:schemeClr>
                </a:solidFill>
              </a:rPr>
              <a:t>Zitieren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in der </a:t>
            </a:r>
            <a:r>
              <a:rPr lang="en-CA" dirty="0" err="1" smtClean="0">
                <a:solidFill>
                  <a:schemeClr val="tx2">
                    <a:lumMod val="75000"/>
                  </a:schemeClr>
                </a:solidFill>
              </a:rPr>
              <a:t>Bibliographie</a:t>
            </a:r>
            <a:r>
              <a:rPr lang="en-CA" dirty="0" smtClean="0">
                <a:solidFill>
                  <a:schemeClr val="tx2">
                    <a:lumMod val="75000"/>
                  </a:schemeClr>
                </a:solidFill>
              </a:rPr>
              <a:t> </a:t>
            </a:r>
            <a:r>
              <a:rPr lang="en-CA" dirty="0" err="1" smtClean="0">
                <a:solidFill>
                  <a:schemeClr val="tx2">
                    <a:lumMod val="75000"/>
                  </a:schemeClr>
                </a:solidFill>
              </a:rPr>
              <a:t>auch</a:t>
            </a:r>
            <a:r>
              <a:rPr lang="en-CA" dirty="0" smtClean="0">
                <a:solidFill>
                  <a:schemeClr val="tx2">
                    <a:lumMod val="75000"/>
                  </a:schemeClr>
                </a:solidFill>
              </a:rPr>
              <a:t> den </a:t>
            </a:r>
            <a:r>
              <a:rPr lang="en-CA" dirty="0" err="1" smtClean="0">
                <a:solidFill>
                  <a:schemeClr val="tx2">
                    <a:lumMod val="75000"/>
                  </a:schemeClr>
                </a:solidFill>
              </a:rPr>
              <a:t>Titel</a:t>
            </a:r>
            <a:r>
              <a:rPr lang="en-CA" dirty="0" smtClean="0">
                <a:solidFill>
                  <a:schemeClr val="tx2">
                    <a:lumMod val="75000"/>
                  </a:schemeClr>
                </a:solidFill>
              </a:rPr>
              <a:t> der Reference</a:t>
            </a:r>
          </a:p>
          <a:p>
            <a:pPr marL="285750" indent="-285750">
              <a:buFont typeface="Arial" panose="020B0604020202020204" pitchFamily="34" charset="0"/>
              <a:buChar char="•"/>
            </a:pPr>
            <a:endParaRPr lang="en-CA" dirty="0" smtClean="0">
              <a:solidFill>
                <a:schemeClr val="tx2">
                  <a:lumMod val="75000"/>
                </a:schemeClr>
              </a:solidFill>
            </a:endParaRPr>
          </a:p>
          <a:p>
            <a:pPr marL="285750" indent="-285750">
              <a:buFont typeface="Arial" panose="020B0604020202020204" pitchFamily="34" charset="0"/>
              <a:buChar char="•"/>
            </a:pPr>
            <a:r>
              <a:rPr lang="en-CA" dirty="0" err="1" smtClean="0">
                <a:solidFill>
                  <a:schemeClr val="tx2">
                    <a:lumMod val="75000"/>
                  </a:schemeClr>
                </a:solidFill>
              </a:rPr>
              <a:t>Tauschen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Ihren</a:t>
            </a:r>
            <a:r>
              <a:rPr lang="en-CA" dirty="0" smtClean="0">
                <a:solidFill>
                  <a:schemeClr val="tx2">
                    <a:lumMod val="75000"/>
                  </a:schemeClr>
                </a:solidFill>
              </a:rPr>
              <a:t> </a:t>
            </a:r>
            <a:r>
              <a:rPr lang="en-CA" dirty="0" err="1" smtClean="0">
                <a:solidFill>
                  <a:schemeClr val="tx2">
                    <a:lumMod val="75000"/>
                  </a:schemeClr>
                </a:solidFill>
              </a:rPr>
              <a:t>Teil</a:t>
            </a:r>
            <a:r>
              <a:rPr lang="en-CA" dirty="0" smtClean="0">
                <a:solidFill>
                  <a:schemeClr val="tx2">
                    <a:lumMod val="75000"/>
                  </a:schemeClr>
                </a:solidFill>
              </a:rPr>
              <a:t> </a:t>
            </a:r>
            <a:r>
              <a:rPr lang="en-CA" dirty="0" err="1" smtClean="0">
                <a:solidFill>
                  <a:schemeClr val="tx2">
                    <a:lumMod val="75000"/>
                  </a:schemeClr>
                </a:solidFill>
              </a:rPr>
              <a:t>mit</a:t>
            </a:r>
            <a:r>
              <a:rPr lang="en-CA" dirty="0" smtClean="0">
                <a:solidFill>
                  <a:schemeClr val="tx2">
                    <a:lumMod val="75000"/>
                  </a:schemeClr>
                </a:solidFill>
              </a:rPr>
              <a:t> </a:t>
            </a:r>
            <a:r>
              <a:rPr lang="en-CA" dirty="0" err="1" smtClean="0">
                <a:solidFill>
                  <a:schemeClr val="tx2">
                    <a:lumMod val="75000"/>
                  </a:schemeClr>
                </a:solidFill>
              </a:rPr>
              <a:t>ihrem</a:t>
            </a:r>
            <a:r>
              <a:rPr lang="en-CA" dirty="0" smtClean="0">
                <a:solidFill>
                  <a:schemeClr val="tx2">
                    <a:lumMod val="75000"/>
                  </a:schemeClr>
                </a:solidFill>
              </a:rPr>
              <a:t> </a:t>
            </a:r>
            <a:r>
              <a:rPr lang="en-CA" dirty="0" err="1" smtClean="0">
                <a:solidFill>
                  <a:schemeClr val="tx2">
                    <a:lumMod val="75000"/>
                  </a:schemeClr>
                </a:solidFill>
              </a:rPr>
              <a:t>Nachbarn</a:t>
            </a:r>
            <a:r>
              <a:rPr lang="en-CA" dirty="0" smtClean="0">
                <a:solidFill>
                  <a:schemeClr val="tx2">
                    <a:lumMod val="75000"/>
                  </a:schemeClr>
                </a:solidFill>
              </a:rPr>
              <a:t> </a:t>
            </a:r>
            <a:r>
              <a:rPr lang="en-CA" dirty="0" err="1" smtClean="0">
                <a:solidFill>
                  <a:schemeClr val="tx2">
                    <a:lumMod val="75000"/>
                  </a:schemeClr>
                </a:solidFill>
              </a:rPr>
              <a:t>aus</a:t>
            </a:r>
            <a:r>
              <a:rPr lang="en-CA" dirty="0" smtClean="0">
                <a:solidFill>
                  <a:schemeClr val="tx2">
                    <a:lumMod val="75000"/>
                  </a:schemeClr>
                </a:solidFill>
              </a:rPr>
              <a:t> und </a:t>
            </a:r>
            <a:r>
              <a:rPr lang="en-CA" dirty="0" err="1" smtClean="0">
                <a:solidFill>
                  <a:schemeClr val="tx2">
                    <a:lumMod val="75000"/>
                  </a:schemeClr>
                </a:solidFill>
              </a:rPr>
              <a:t>importieren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seine/</a:t>
            </a:r>
            <a:r>
              <a:rPr lang="en-CA" dirty="0" err="1" smtClean="0">
                <a:solidFill>
                  <a:schemeClr val="tx2">
                    <a:lumMod val="75000"/>
                  </a:schemeClr>
                </a:solidFill>
              </a:rPr>
              <a:t>ihre</a:t>
            </a:r>
            <a:r>
              <a:rPr lang="en-CA" dirty="0" smtClean="0">
                <a:solidFill>
                  <a:schemeClr val="tx2">
                    <a:lumMod val="75000"/>
                  </a:schemeClr>
                </a:solidFill>
              </a:rPr>
              <a:t> Travel Library</a:t>
            </a:r>
            <a:endParaRPr lang="en-CA" dirty="0">
              <a:solidFill>
                <a:schemeClr val="tx2">
                  <a:lumMod val="75000"/>
                </a:schemeClr>
              </a:solidFill>
            </a:endParaRPr>
          </a:p>
          <a:p>
            <a:endParaRPr lang="en-CA" dirty="0">
              <a:solidFill>
                <a:schemeClr val="tx2">
                  <a:lumMod val="75000"/>
                </a:schemeClr>
              </a:solidFill>
            </a:endParaRPr>
          </a:p>
          <a:p>
            <a:pPr marL="285750" indent="-285750">
              <a:buFont typeface="Arial" panose="020B0604020202020204" pitchFamily="34" charset="0"/>
              <a:buChar char="•"/>
            </a:pPr>
            <a:r>
              <a:rPr lang="en-CA" dirty="0" err="1" smtClean="0">
                <a:solidFill>
                  <a:schemeClr val="tx2">
                    <a:lumMod val="75000"/>
                  </a:schemeClr>
                </a:solidFill>
              </a:rPr>
              <a:t>Wie</a:t>
            </a:r>
            <a:r>
              <a:rPr lang="en-CA" dirty="0" smtClean="0">
                <a:solidFill>
                  <a:schemeClr val="tx2">
                    <a:lumMod val="75000"/>
                  </a:schemeClr>
                </a:solidFill>
              </a:rPr>
              <a:t> </a:t>
            </a:r>
            <a:r>
              <a:rPr lang="en-CA" dirty="0" err="1" smtClean="0">
                <a:solidFill>
                  <a:schemeClr val="tx2">
                    <a:lumMod val="75000"/>
                  </a:schemeClr>
                </a:solidFill>
              </a:rPr>
              <a:t>sieht</a:t>
            </a:r>
            <a:r>
              <a:rPr lang="en-CA" dirty="0" smtClean="0">
                <a:solidFill>
                  <a:schemeClr val="tx2">
                    <a:lumMod val="75000"/>
                  </a:schemeClr>
                </a:solidFill>
              </a:rPr>
              <a:t> das 1H NMR von </a:t>
            </a:r>
            <a:r>
              <a:rPr lang="en-CA" dirty="0" err="1" smtClean="0">
                <a:solidFill>
                  <a:schemeClr val="tx2">
                    <a:lumMod val="75000"/>
                  </a:schemeClr>
                </a:solidFill>
              </a:rPr>
              <a:t>Verbindung</a:t>
            </a:r>
            <a:r>
              <a:rPr lang="en-CA" dirty="0" smtClean="0">
                <a:solidFill>
                  <a:schemeClr val="tx2">
                    <a:lumMod val="75000"/>
                  </a:schemeClr>
                </a:solidFill>
              </a:rPr>
              <a:t> </a:t>
            </a:r>
            <a:r>
              <a:rPr lang="en-CA" b="1" dirty="0" smtClean="0">
                <a:solidFill>
                  <a:schemeClr val="tx2">
                    <a:lumMod val="75000"/>
                  </a:schemeClr>
                </a:solidFill>
              </a:rPr>
              <a:t>6</a:t>
            </a:r>
            <a:r>
              <a:rPr lang="en-CA" dirty="0" smtClean="0">
                <a:solidFill>
                  <a:schemeClr val="tx2">
                    <a:lumMod val="75000"/>
                  </a:schemeClr>
                </a:solidFill>
              </a:rPr>
              <a:t> </a:t>
            </a:r>
            <a:r>
              <a:rPr lang="en-CA" dirty="0" err="1" smtClean="0">
                <a:solidFill>
                  <a:schemeClr val="tx2">
                    <a:lumMod val="75000"/>
                  </a:schemeClr>
                </a:solidFill>
              </a:rPr>
              <a:t>aus</a:t>
            </a:r>
            <a:r>
              <a:rPr lang="en-CA" dirty="0" smtClean="0">
                <a:solidFill>
                  <a:schemeClr val="tx2">
                    <a:lumMod val="75000"/>
                  </a:schemeClr>
                </a:solidFill>
              </a:rPr>
              <a:t>, wo </a:t>
            </a:r>
            <a:r>
              <a:rPr lang="en-CA" dirty="0" err="1" smtClean="0">
                <a:solidFill>
                  <a:schemeClr val="tx2">
                    <a:lumMod val="75000"/>
                  </a:schemeClr>
                </a:solidFill>
              </a:rPr>
              <a:t>finden</a:t>
            </a:r>
            <a:r>
              <a:rPr lang="en-CA" dirty="0" smtClean="0">
                <a:solidFill>
                  <a:schemeClr val="tx2">
                    <a:lumMod val="75000"/>
                  </a:schemeClr>
                </a:solidFill>
              </a:rPr>
              <a:t> </a:t>
            </a:r>
            <a:r>
              <a:rPr lang="en-CA" dirty="0" err="1" smtClean="0">
                <a:solidFill>
                  <a:schemeClr val="tx2">
                    <a:lumMod val="75000"/>
                  </a:schemeClr>
                </a:solidFill>
              </a:rPr>
              <a:t>Sie</a:t>
            </a:r>
            <a:r>
              <a:rPr lang="en-CA" dirty="0" smtClean="0">
                <a:solidFill>
                  <a:schemeClr val="tx2">
                    <a:lumMod val="75000"/>
                  </a:schemeClr>
                </a:solidFill>
              </a:rPr>
              <a:t> </a:t>
            </a:r>
            <a:r>
              <a:rPr lang="en-CA" dirty="0" err="1" smtClean="0">
                <a:solidFill>
                  <a:schemeClr val="tx2">
                    <a:lumMod val="75000"/>
                  </a:schemeClr>
                </a:solidFill>
              </a:rPr>
              <a:t>es</a:t>
            </a:r>
            <a:r>
              <a:rPr lang="en-CA" dirty="0" smtClean="0">
                <a:solidFill>
                  <a:schemeClr val="tx2">
                    <a:lumMod val="75000"/>
                  </a:schemeClr>
                </a:solidFill>
              </a:rPr>
              <a:t>?</a:t>
            </a:r>
            <a:endParaRPr lang="en-CA" dirty="0">
              <a:solidFill>
                <a:schemeClr val="tx2">
                  <a:lumMod val="75000"/>
                </a:schemeClr>
              </a:solidFill>
            </a:endParaRPr>
          </a:p>
        </p:txBody>
      </p:sp>
    </p:spTree>
    <p:extLst>
      <p:ext uri="{BB962C8B-B14F-4D97-AF65-F5344CB8AC3E}">
        <p14:creationId xmlns:p14="http://schemas.microsoft.com/office/powerpoint/2010/main" val="2982040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22</a:t>
            </a:fld>
            <a:r>
              <a:rPr lang="en-CA" sz="1600" dirty="0">
                <a:solidFill>
                  <a:schemeClr val="tx2">
                    <a:lumMod val="75000"/>
                  </a:schemeClr>
                </a:solidFill>
              </a:rPr>
              <a:t>                                                                                                                                 </a:t>
            </a:r>
            <a:endParaRPr lang="de-DE" sz="1600" dirty="0">
              <a:solidFill>
                <a:schemeClr val="tx2">
                  <a:lumMod val="75000"/>
                </a:schemeClr>
              </a:solidFill>
            </a:endParaRPr>
          </a:p>
        </p:txBody>
      </p:sp>
      <p:sp>
        <p:nvSpPr>
          <p:cNvPr id="6" name="TextBox 5"/>
          <p:cNvSpPr txBox="1"/>
          <p:nvPr/>
        </p:nvSpPr>
        <p:spPr>
          <a:xfrm>
            <a:off x="131596" y="0"/>
            <a:ext cx="3574440" cy="1015663"/>
          </a:xfrm>
          <a:prstGeom prst="rect">
            <a:avLst/>
          </a:prstGeom>
          <a:noFill/>
        </p:spPr>
        <p:txBody>
          <a:bodyPr wrap="none" rtlCol="0">
            <a:spAutoFit/>
          </a:bodyPr>
          <a:lstStyle/>
          <a:p>
            <a:endParaRPr lang="en-CA" dirty="0" smtClean="0"/>
          </a:p>
          <a:p>
            <a:endParaRPr lang="en-CA" dirty="0" smtClean="0"/>
          </a:p>
          <a:p>
            <a:r>
              <a:rPr lang="de-DE" sz="2400" b="1" dirty="0" err="1">
                <a:solidFill>
                  <a:schemeClr val="accent1">
                    <a:lumMod val="50000"/>
                  </a:schemeClr>
                </a:solidFill>
              </a:rPr>
              <a:t>EndNote</a:t>
            </a:r>
            <a:r>
              <a:rPr lang="de-DE" sz="2400" b="1" dirty="0">
                <a:solidFill>
                  <a:schemeClr val="accent1">
                    <a:lumMod val="50000"/>
                  </a:schemeClr>
                </a:solidFill>
              </a:rPr>
              <a:t> Online Handbuch</a:t>
            </a:r>
            <a:endParaRPr lang="en-CA" sz="1600" dirty="0">
              <a:solidFill>
                <a:schemeClr val="accent1">
                  <a:lumMod val="50000"/>
                </a:schemeClr>
              </a:solidFill>
            </a:endParaRPr>
          </a:p>
        </p:txBody>
      </p:sp>
      <p:sp>
        <p:nvSpPr>
          <p:cNvPr id="7" name="TextBox 6"/>
          <p:cNvSpPr txBox="1"/>
          <p:nvPr/>
        </p:nvSpPr>
        <p:spPr>
          <a:xfrm>
            <a:off x="163755" y="1504813"/>
            <a:ext cx="8956363" cy="3416320"/>
          </a:xfrm>
          <a:prstGeom prst="rect">
            <a:avLst/>
          </a:prstGeom>
          <a:noFill/>
        </p:spPr>
        <p:txBody>
          <a:bodyPr wrap="none" rtlCol="0">
            <a:spAutoFit/>
          </a:bodyPr>
          <a:lstStyle/>
          <a:p>
            <a:r>
              <a:rPr lang="de-DE" dirty="0">
                <a:solidFill>
                  <a:schemeClr val="tx2">
                    <a:lumMod val="75000"/>
                  </a:schemeClr>
                </a:solidFill>
              </a:rPr>
              <a:t>Seit Anfang April 2012 gibt es das Online Handbuch Informationsmanagement mit </a:t>
            </a:r>
            <a:r>
              <a:rPr lang="de-DE" dirty="0" err="1">
                <a:solidFill>
                  <a:schemeClr val="tx2">
                    <a:lumMod val="75000"/>
                  </a:schemeClr>
                </a:solidFill>
              </a:rPr>
              <a:t>EndNote</a:t>
            </a:r>
            <a:r>
              <a:rPr lang="de-DE" dirty="0">
                <a:solidFill>
                  <a:schemeClr val="tx2">
                    <a:lumMod val="75000"/>
                  </a:schemeClr>
                </a:solidFill>
              </a:rPr>
              <a:t> </a:t>
            </a:r>
            <a:r>
              <a:rPr lang="de-DE" dirty="0" smtClean="0">
                <a:solidFill>
                  <a:schemeClr val="tx2">
                    <a:lumMod val="75000"/>
                  </a:schemeClr>
                </a:solidFill>
              </a:rPr>
              <a:t>– </a:t>
            </a:r>
          </a:p>
          <a:p>
            <a:r>
              <a:rPr lang="de-DE" dirty="0" smtClean="0">
                <a:solidFill>
                  <a:schemeClr val="tx2">
                    <a:lumMod val="75000"/>
                  </a:schemeClr>
                </a:solidFill>
              </a:rPr>
              <a:t>ein </a:t>
            </a:r>
            <a:r>
              <a:rPr lang="de-DE" dirty="0">
                <a:solidFill>
                  <a:schemeClr val="tx2">
                    <a:lumMod val="75000"/>
                  </a:schemeClr>
                </a:solidFill>
              </a:rPr>
              <a:t>situationsorientiertes Handbuch, ausgearbeitet von der Universitätsbibliothek Heidelberg </a:t>
            </a:r>
            <a:endParaRPr lang="de-DE" dirty="0" smtClean="0">
              <a:solidFill>
                <a:schemeClr val="tx2">
                  <a:lumMod val="75000"/>
                </a:schemeClr>
              </a:solidFill>
            </a:endParaRPr>
          </a:p>
          <a:p>
            <a:r>
              <a:rPr lang="de-DE" dirty="0" smtClean="0">
                <a:solidFill>
                  <a:schemeClr val="tx2">
                    <a:lumMod val="75000"/>
                  </a:schemeClr>
                </a:solidFill>
              </a:rPr>
              <a:t>und </a:t>
            </a:r>
            <a:r>
              <a:rPr lang="de-DE" dirty="0">
                <a:solidFill>
                  <a:schemeClr val="tx2">
                    <a:lumMod val="75000"/>
                  </a:schemeClr>
                </a:solidFill>
              </a:rPr>
              <a:t>der Firma Adept Scientific. Studierende, Mitarbeiter und Einrichtungen der Freien </a:t>
            </a:r>
            <a:endParaRPr lang="de-DE" dirty="0" smtClean="0">
              <a:solidFill>
                <a:schemeClr val="tx2">
                  <a:lumMod val="75000"/>
                </a:schemeClr>
              </a:solidFill>
            </a:endParaRPr>
          </a:p>
          <a:p>
            <a:r>
              <a:rPr lang="de-DE" dirty="0" smtClean="0">
                <a:solidFill>
                  <a:schemeClr val="tx2">
                    <a:lumMod val="75000"/>
                  </a:schemeClr>
                </a:solidFill>
              </a:rPr>
              <a:t>Universität </a:t>
            </a:r>
            <a:r>
              <a:rPr lang="de-DE" dirty="0">
                <a:solidFill>
                  <a:schemeClr val="tx2">
                    <a:lumMod val="75000"/>
                  </a:schemeClr>
                </a:solidFill>
              </a:rPr>
              <a:t>können auf das Handbuch kostenlos zugreifen. Dafür ist eine einmalige </a:t>
            </a:r>
            <a:endParaRPr lang="de-DE" dirty="0" smtClean="0">
              <a:solidFill>
                <a:schemeClr val="tx2">
                  <a:lumMod val="75000"/>
                </a:schemeClr>
              </a:solidFill>
            </a:endParaRPr>
          </a:p>
          <a:p>
            <a:r>
              <a:rPr lang="de-DE" dirty="0" smtClean="0">
                <a:solidFill>
                  <a:schemeClr val="tx2">
                    <a:lumMod val="75000"/>
                  </a:schemeClr>
                </a:solidFill>
              </a:rPr>
              <a:t>Registrierung </a:t>
            </a:r>
            <a:r>
              <a:rPr lang="de-DE" dirty="0">
                <a:solidFill>
                  <a:schemeClr val="tx2">
                    <a:lumMod val="75000"/>
                  </a:schemeClr>
                </a:solidFill>
              </a:rPr>
              <a:t>nötig. Als Abo-ID gilt die bei der Registrierung angegebene E-Mail Adresse. </a:t>
            </a:r>
            <a:endParaRPr lang="de-DE" dirty="0" smtClean="0">
              <a:solidFill>
                <a:schemeClr val="tx2">
                  <a:lumMod val="75000"/>
                </a:schemeClr>
              </a:solidFill>
            </a:endParaRPr>
          </a:p>
          <a:p>
            <a:endParaRPr lang="en-CA" dirty="0">
              <a:solidFill>
                <a:schemeClr val="tx2">
                  <a:lumMod val="75000"/>
                </a:schemeClr>
              </a:solidFill>
            </a:endParaRPr>
          </a:p>
          <a:p>
            <a:r>
              <a:rPr lang="de-DE" dirty="0">
                <a:solidFill>
                  <a:schemeClr val="tx2">
                    <a:lumMod val="75000"/>
                  </a:schemeClr>
                </a:solidFill>
              </a:rPr>
              <a:t>Registrierung und Zugriff nur über</a:t>
            </a:r>
            <a:r>
              <a:rPr lang="de-DE" dirty="0"/>
              <a:t> </a:t>
            </a:r>
            <a:r>
              <a:rPr lang="de-DE" dirty="0">
                <a:hlinkClick r:id="rId2"/>
              </a:rPr>
              <a:t>http://www.endnote.de/handbuch</a:t>
            </a:r>
            <a:r>
              <a:rPr lang="de-DE" dirty="0" smtClean="0">
                <a:hlinkClick r:id="rId2"/>
              </a:rPr>
              <a:t>/</a:t>
            </a:r>
            <a:r>
              <a:rPr lang="de-DE" dirty="0" smtClean="0"/>
              <a:t>.</a:t>
            </a:r>
          </a:p>
          <a:p>
            <a:endParaRPr lang="en-CA" dirty="0"/>
          </a:p>
          <a:p>
            <a:r>
              <a:rPr lang="de-DE" dirty="0">
                <a:solidFill>
                  <a:schemeClr val="tx2">
                    <a:lumMod val="75000"/>
                  </a:schemeClr>
                </a:solidFill>
              </a:rPr>
              <a:t>Das Handbuch kann auch lokal heruntergeladen werden: </a:t>
            </a:r>
            <a:endParaRPr lang="de-DE" dirty="0" smtClean="0">
              <a:solidFill>
                <a:schemeClr val="tx2">
                  <a:lumMod val="75000"/>
                </a:schemeClr>
              </a:solidFill>
            </a:endParaRPr>
          </a:p>
          <a:p>
            <a:endParaRPr lang="de-DE" dirty="0">
              <a:solidFill>
                <a:schemeClr val="tx2">
                  <a:lumMod val="75000"/>
                </a:schemeClr>
              </a:solidFill>
            </a:endParaRPr>
          </a:p>
          <a:p>
            <a:r>
              <a:rPr lang="de-DE" dirty="0" smtClean="0">
                <a:solidFill>
                  <a:schemeClr val="tx2">
                    <a:lumMod val="75000"/>
                  </a:schemeClr>
                </a:solidFill>
              </a:rPr>
              <a:t>Macintosh</a:t>
            </a:r>
            <a:r>
              <a:rPr lang="de-DE" dirty="0">
                <a:solidFill>
                  <a:schemeClr val="tx2">
                    <a:lumMod val="75000"/>
                  </a:schemeClr>
                </a:solidFill>
              </a:rPr>
              <a:t>: ENHB.zip-Datei </a:t>
            </a:r>
            <a:endParaRPr lang="de-DE" dirty="0" smtClean="0">
              <a:solidFill>
                <a:schemeClr val="tx2">
                  <a:lumMod val="75000"/>
                </a:schemeClr>
              </a:solidFill>
            </a:endParaRPr>
          </a:p>
          <a:p>
            <a:r>
              <a:rPr lang="de-DE" dirty="0" smtClean="0">
                <a:solidFill>
                  <a:schemeClr val="tx2">
                    <a:lumMod val="75000"/>
                  </a:schemeClr>
                </a:solidFill>
              </a:rPr>
              <a:t>Windows</a:t>
            </a:r>
            <a:r>
              <a:rPr lang="de-DE" dirty="0">
                <a:solidFill>
                  <a:schemeClr val="tx2">
                    <a:lumMod val="75000"/>
                  </a:schemeClr>
                </a:solidFill>
              </a:rPr>
              <a:t>: ENHB.exe-Datei </a:t>
            </a:r>
          </a:p>
        </p:txBody>
      </p:sp>
    </p:spTree>
    <p:extLst>
      <p:ext uri="{BB962C8B-B14F-4D97-AF65-F5344CB8AC3E}">
        <p14:creationId xmlns:p14="http://schemas.microsoft.com/office/powerpoint/2010/main" val="1788592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23</a:t>
            </a:fld>
            <a:r>
              <a:rPr lang="en-CA" sz="1600" dirty="0">
                <a:solidFill>
                  <a:schemeClr val="tx2">
                    <a:lumMod val="75000"/>
                  </a:schemeClr>
                </a:solidFill>
              </a:rPr>
              <a:t>                                                                                                                                 </a:t>
            </a:r>
            <a:endParaRPr lang="de-DE" sz="1600" dirty="0">
              <a:solidFill>
                <a:schemeClr val="tx2">
                  <a:lumMod val="75000"/>
                </a:schemeClr>
              </a:solidFill>
            </a:endParaRPr>
          </a:p>
        </p:txBody>
      </p:sp>
      <p:sp>
        <p:nvSpPr>
          <p:cNvPr id="8" name="TextBox 7"/>
          <p:cNvSpPr txBox="1"/>
          <p:nvPr/>
        </p:nvSpPr>
        <p:spPr>
          <a:xfrm>
            <a:off x="163755" y="281354"/>
            <a:ext cx="8569654" cy="4062651"/>
          </a:xfrm>
          <a:prstGeom prst="rect">
            <a:avLst/>
          </a:prstGeom>
          <a:noFill/>
        </p:spPr>
        <p:txBody>
          <a:bodyPr wrap="none" rtlCol="0">
            <a:spAutoFit/>
          </a:bodyPr>
          <a:lstStyle/>
          <a:p>
            <a:endParaRPr lang="en-CA" dirty="0" smtClean="0"/>
          </a:p>
          <a:p>
            <a:endParaRPr lang="en-CA" dirty="0" smtClean="0"/>
          </a:p>
          <a:p>
            <a:r>
              <a:rPr lang="en-CA" sz="2400" b="1" dirty="0" smtClean="0">
                <a:solidFill>
                  <a:schemeClr val="accent1">
                    <a:lumMod val="50000"/>
                  </a:schemeClr>
                </a:solidFill>
              </a:rPr>
              <a:t>Journal Abkürzungen</a:t>
            </a:r>
          </a:p>
          <a:p>
            <a:endParaRPr lang="en-CA" sz="2400" b="1" dirty="0">
              <a:solidFill>
                <a:schemeClr val="accent1">
                  <a:lumMod val="50000"/>
                </a:schemeClr>
              </a:solidFill>
            </a:endParaRPr>
          </a:p>
          <a:p>
            <a:r>
              <a:rPr lang="de-DE" dirty="0" smtClean="0">
                <a:solidFill>
                  <a:schemeClr val="tx2">
                    <a:lumMod val="75000"/>
                  </a:schemeClr>
                </a:solidFill>
              </a:rPr>
              <a:t>Häufig werden in der Bibliographie nicht die Langnamen der Journale verwendet sondern</a:t>
            </a:r>
          </a:p>
          <a:p>
            <a:endParaRPr lang="de-DE" dirty="0" smtClean="0">
              <a:solidFill>
                <a:schemeClr val="tx2">
                  <a:lumMod val="75000"/>
                </a:schemeClr>
              </a:solidFill>
            </a:endParaRPr>
          </a:p>
          <a:p>
            <a:r>
              <a:rPr lang="de-DE" dirty="0" smtClean="0">
                <a:solidFill>
                  <a:schemeClr val="tx2">
                    <a:lumMod val="75000"/>
                  </a:schemeClr>
                </a:solidFill>
              </a:rPr>
              <a:t>standardisierte Abkürzungen. </a:t>
            </a:r>
          </a:p>
          <a:p>
            <a:endParaRPr lang="de-DE" sz="2400" b="1" dirty="0" smtClean="0">
              <a:solidFill>
                <a:schemeClr val="tx2">
                  <a:lumMod val="75000"/>
                </a:schemeClr>
              </a:solidFill>
            </a:endParaRPr>
          </a:p>
          <a:p>
            <a:r>
              <a:rPr lang="de-DE" dirty="0" smtClean="0">
                <a:solidFill>
                  <a:schemeClr val="tx2">
                    <a:lumMod val="75000"/>
                  </a:schemeClr>
                </a:solidFill>
              </a:rPr>
              <a:t>Gängige und verlässliche Journalabkürzungen finden Sie im </a:t>
            </a:r>
            <a:r>
              <a:rPr lang="de-DE" dirty="0" err="1" smtClean="0">
                <a:solidFill>
                  <a:schemeClr val="tx2">
                    <a:lumMod val="75000"/>
                  </a:schemeClr>
                </a:solidFill>
              </a:rPr>
              <a:t>www</a:t>
            </a:r>
            <a:r>
              <a:rPr lang="de-DE" dirty="0" smtClean="0">
                <a:solidFill>
                  <a:schemeClr val="tx2">
                    <a:lumMod val="75000"/>
                  </a:schemeClr>
                </a:solidFill>
              </a:rPr>
              <a:t> unter:</a:t>
            </a:r>
          </a:p>
          <a:p>
            <a:endParaRPr lang="de-DE" dirty="0" smtClean="0">
              <a:solidFill>
                <a:schemeClr val="accent1">
                  <a:lumMod val="50000"/>
                </a:schemeClr>
              </a:solidFill>
            </a:endParaRPr>
          </a:p>
          <a:p>
            <a:r>
              <a:rPr lang="de-DE" sz="2400" dirty="0" smtClean="0">
                <a:solidFill>
                  <a:schemeClr val="accent1">
                    <a:lumMod val="50000"/>
                  </a:schemeClr>
                </a:solidFill>
              </a:rPr>
              <a:t>http://cassi.cas.org/search.jsp</a:t>
            </a:r>
          </a:p>
          <a:p>
            <a:endParaRPr lang="en-CA" dirty="0">
              <a:solidFill>
                <a:schemeClr val="accent1">
                  <a:lumMod val="50000"/>
                </a:schemeClr>
              </a:solidFill>
            </a:endParaRPr>
          </a:p>
          <a:p>
            <a:endParaRPr lang="en-CA" dirty="0">
              <a:solidFill>
                <a:schemeClr val="accent1">
                  <a:lumMod val="50000"/>
                </a:schemeClr>
              </a:solidFill>
            </a:endParaRPr>
          </a:p>
        </p:txBody>
      </p:sp>
    </p:spTree>
    <p:extLst>
      <p:ext uri="{BB962C8B-B14F-4D97-AF65-F5344CB8AC3E}">
        <p14:creationId xmlns:p14="http://schemas.microsoft.com/office/powerpoint/2010/main" val="1042638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24</a:t>
            </a:fld>
            <a:r>
              <a:rPr lang="en-CA" sz="1600" dirty="0">
                <a:solidFill>
                  <a:schemeClr val="tx2">
                    <a:lumMod val="75000"/>
                  </a:schemeClr>
                </a:solidFill>
              </a:rPr>
              <a:t>                                                                                                                                 </a:t>
            </a:r>
            <a:endParaRPr lang="de-DE" sz="1600" dirty="0">
              <a:solidFill>
                <a:schemeClr val="tx2">
                  <a:lumMod val="75000"/>
                </a:schemeClr>
              </a:solidFill>
            </a:endParaRPr>
          </a:p>
        </p:txBody>
      </p:sp>
      <p:sp>
        <p:nvSpPr>
          <p:cNvPr id="4" name="TextBox 3"/>
          <p:cNvSpPr txBox="1"/>
          <p:nvPr/>
        </p:nvSpPr>
        <p:spPr>
          <a:xfrm>
            <a:off x="328543" y="0"/>
            <a:ext cx="7279044" cy="6063198"/>
          </a:xfrm>
          <a:prstGeom prst="rect">
            <a:avLst/>
          </a:prstGeom>
          <a:noFill/>
        </p:spPr>
        <p:txBody>
          <a:bodyPr wrap="none" rtlCol="0">
            <a:spAutoFit/>
          </a:bodyPr>
          <a:lstStyle/>
          <a:p>
            <a:endParaRPr lang="en-CA" dirty="0" smtClean="0"/>
          </a:p>
          <a:p>
            <a:endParaRPr lang="en-CA" dirty="0" smtClean="0"/>
          </a:p>
          <a:p>
            <a:r>
              <a:rPr lang="de-DE" sz="2400" b="1" dirty="0" smtClean="0">
                <a:solidFill>
                  <a:srgbClr val="C00000"/>
                </a:solidFill>
              </a:rPr>
              <a:t>Übung zum richtigen Zitieren (Diskussion und Beispiele)</a:t>
            </a:r>
          </a:p>
          <a:p>
            <a:endParaRPr lang="en-CA" sz="2400" b="1" dirty="0">
              <a:solidFill>
                <a:schemeClr val="accent1">
                  <a:lumMod val="50000"/>
                </a:schemeClr>
              </a:solidFill>
            </a:endParaRPr>
          </a:p>
          <a:p>
            <a:r>
              <a:rPr lang="en-CA" sz="2400" dirty="0" smtClean="0">
                <a:solidFill>
                  <a:schemeClr val="tx2">
                    <a:lumMod val="75000"/>
                  </a:schemeClr>
                </a:solidFill>
              </a:rPr>
              <a:t>An </a:t>
            </a:r>
            <a:r>
              <a:rPr lang="en-CA" sz="2400" dirty="0" err="1" smtClean="0">
                <a:solidFill>
                  <a:schemeClr val="tx2">
                    <a:lumMod val="75000"/>
                  </a:schemeClr>
                </a:solidFill>
              </a:rPr>
              <a:t>welcher</a:t>
            </a:r>
            <a:r>
              <a:rPr lang="en-CA" sz="2400" dirty="0" smtClean="0">
                <a:solidFill>
                  <a:schemeClr val="tx2">
                    <a:lumMod val="75000"/>
                  </a:schemeClr>
                </a:solidFill>
              </a:rPr>
              <a:t> </a:t>
            </a:r>
            <a:r>
              <a:rPr lang="en-CA" sz="2400" dirty="0" err="1" smtClean="0">
                <a:solidFill>
                  <a:schemeClr val="tx2">
                    <a:lumMod val="75000"/>
                  </a:schemeClr>
                </a:solidFill>
              </a:rPr>
              <a:t>Stelle</a:t>
            </a:r>
            <a:r>
              <a:rPr lang="en-CA" sz="2400" dirty="0" smtClean="0">
                <a:solidFill>
                  <a:schemeClr val="tx2">
                    <a:lumMod val="75000"/>
                  </a:schemeClr>
                </a:solidFill>
              </a:rPr>
              <a:t> </a:t>
            </a:r>
            <a:r>
              <a:rPr lang="en-CA" sz="2400" dirty="0" err="1" smtClean="0">
                <a:solidFill>
                  <a:schemeClr val="tx2">
                    <a:lumMod val="75000"/>
                  </a:schemeClr>
                </a:solidFill>
              </a:rPr>
              <a:t>bedarf</a:t>
            </a:r>
            <a:r>
              <a:rPr lang="en-CA" sz="2400" dirty="0" smtClean="0">
                <a:solidFill>
                  <a:schemeClr val="tx2">
                    <a:lumMod val="75000"/>
                  </a:schemeClr>
                </a:solidFill>
              </a:rPr>
              <a:t> </a:t>
            </a:r>
            <a:r>
              <a:rPr lang="en-CA" sz="2400" dirty="0" err="1" smtClean="0">
                <a:solidFill>
                  <a:schemeClr val="tx2">
                    <a:lumMod val="75000"/>
                  </a:schemeClr>
                </a:solidFill>
              </a:rPr>
              <a:t>es</a:t>
            </a:r>
            <a:r>
              <a:rPr lang="en-CA" sz="2400" dirty="0" smtClean="0">
                <a:solidFill>
                  <a:schemeClr val="tx2">
                    <a:lumMod val="75000"/>
                  </a:schemeClr>
                </a:solidFill>
              </a:rPr>
              <a:t> </a:t>
            </a:r>
            <a:r>
              <a:rPr lang="en-CA" sz="2400" dirty="0" err="1" smtClean="0">
                <a:solidFill>
                  <a:schemeClr val="tx2">
                    <a:lumMod val="75000"/>
                  </a:schemeClr>
                </a:solidFill>
              </a:rPr>
              <a:t>eigentlich</a:t>
            </a:r>
            <a:r>
              <a:rPr lang="en-CA" sz="2400" dirty="0" smtClean="0">
                <a:solidFill>
                  <a:schemeClr val="tx2">
                    <a:lumMod val="75000"/>
                  </a:schemeClr>
                </a:solidFill>
              </a:rPr>
              <a:t> </a:t>
            </a:r>
            <a:r>
              <a:rPr lang="en-CA" sz="2400" dirty="0" err="1" smtClean="0">
                <a:solidFill>
                  <a:schemeClr val="tx2">
                    <a:lumMod val="75000"/>
                  </a:schemeClr>
                </a:solidFill>
              </a:rPr>
              <a:t>eines</a:t>
            </a:r>
            <a:r>
              <a:rPr lang="en-CA" sz="2400" dirty="0" smtClean="0">
                <a:solidFill>
                  <a:schemeClr val="tx2">
                    <a:lumMod val="75000"/>
                  </a:schemeClr>
                </a:solidFill>
              </a:rPr>
              <a:t> </a:t>
            </a:r>
            <a:r>
              <a:rPr lang="en-CA" sz="2400" dirty="0" err="1" smtClean="0">
                <a:solidFill>
                  <a:schemeClr val="tx2">
                    <a:lumMod val="75000"/>
                  </a:schemeClr>
                </a:solidFill>
              </a:rPr>
              <a:t>Zitats</a:t>
            </a:r>
            <a:r>
              <a:rPr lang="en-CA" sz="2400" dirty="0" smtClean="0">
                <a:solidFill>
                  <a:schemeClr val="tx2">
                    <a:lumMod val="75000"/>
                  </a:schemeClr>
                </a:solidFill>
              </a:rPr>
              <a:t>?</a:t>
            </a:r>
          </a:p>
          <a:p>
            <a:endParaRPr lang="en-CA" sz="2400" dirty="0">
              <a:solidFill>
                <a:schemeClr val="tx2">
                  <a:lumMod val="75000"/>
                </a:schemeClr>
              </a:solidFill>
            </a:endParaRPr>
          </a:p>
          <a:p>
            <a:r>
              <a:rPr lang="en-CA" sz="2400" dirty="0" smtClean="0">
                <a:solidFill>
                  <a:schemeClr val="tx2">
                    <a:lumMod val="75000"/>
                  </a:schemeClr>
                </a:solidFill>
              </a:rPr>
              <a:t>Was </a:t>
            </a:r>
            <a:r>
              <a:rPr lang="en-CA" sz="2400" dirty="0" err="1" smtClean="0">
                <a:solidFill>
                  <a:schemeClr val="tx2">
                    <a:lumMod val="75000"/>
                  </a:schemeClr>
                </a:solidFill>
              </a:rPr>
              <a:t>wird</a:t>
            </a:r>
            <a:r>
              <a:rPr lang="en-CA" sz="2400" dirty="0" smtClean="0">
                <a:solidFill>
                  <a:schemeClr val="tx2">
                    <a:lumMod val="75000"/>
                  </a:schemeClr>
                </a:solidFill>
              </a:rPr>
              <a:t> </a:t>
            </a:r>
            <a:r>
              <a:rPr lang="en-CA" sz="2400" dirty="0" err="1" smtClean="0">
                <a:solidFill>
                  <a:schemeClr val="tx2">
                    <a:lumMod val="75000"/>
                  </a:schemeClr>
                </a:solidFill>
              </a:rPr>
              <a:t>zitiert</a:t>
            </a:r>
            <a:endParaRPr lang="en-CA" sz="2400" dirty="0" smtClean="0">
              <a:solidFill>
                <a:schemeClr val="tx2">
                  <a:lumMod val="75000"/>
                </a:schemeClr>
              </a:solidFill>
            </a:endParaRPr>
          </a:p>
          <a:p>
            <a:endParaRPr lang="en-CA" sz="2400" dirty="0">
              <a:solidFill>
                <a:schemeClr val="tx2">
                  <a:lumMod val="75000"/>
                </a:schemeClr>
              </a:solidFill>
            </a:endParaRPr>
          </a:p>
          <a:p>
            <a:pPr marL="342900" indent="-342900">
              <a:buFont typeface="Arial" panose="020B0604020202020204" pitchFamily="34" charset="0"/>
              <a:buChar char="•"/>
            </a:pPr>
            <a:r>
              <a:rPr lang="en-CA" sz="2400" dirty="0" err="1" smtClean="0">
                <a:solidFill>
                  <a:schemeClr val="tx2">
                    <a:lumMod val="75000"/>
                  </a:schemeClr>
                </a:solidFill>
              </a:rPr>
              <a:t>alte</a:t>
            </a:r>
            <a:r>
              <a:rPr lang="en-CA" sz="2400" dirty="0" smtClean="0">
                <a:solidFill>
                  <a:schemeClr val="tx2">
                    <a:lumMod val="75000"/>
                  </a:schemeClr>
                </a:solidFill>
              </a:rPr>
              <a:t> vs </a:t>
            </a:r>
            <a:r>
              <a:rPr lang="en-CA" sz="2400" dirty="0" err="1" smtClean="0">
                <a:solidFill>
                  <a:schemeClr val="tx2">
                    <a:lumMod val="75000"/>
                  </a:schemeClr>
                </a:solidFill>
              </a:rPr>
              <a:t>neue</a:t>
            </a:r>
            <a:r>
              <a:rPr lang="en-CA" sz="2400" dirty="0" smtClean="0">
                <a:solidFill>
                  <a:schemeClr val="tx2">
                    <a:lumMod val="75000"/>
                  </a:schemeClr>
                </a:solidFill>
              </a:rPr>
              <a:t> </a:t>
            </a:r>
            <a:r>
              <a:rPr lang="en-CA" sz="2400" dirty="0" err="1" smtClean="0">
                <a:solidFill>
                  <a:schemeClr val="tx2">
                    <a:lumMod val="75000"/>
                  </a:schemeClr>
                </a:solidFill>
              </a:rPr>
              <a:t>Literatur</a:t>
            </a:r>
            <a:r>
              <a:rPr lang="en-CA" sz="2400" dirty="0" smtClean="0">
                <a:solidFill>
                  <a:schemeClr val="tx2">
                    <a:lumMod val="75000"/>
                  </a:schemeClr>
                </a:solidFill>
              </a:rPr>
              <a:t>, </a:t>
            </a:r>
          </a:p>
          <a:p>
            <a:pPr marL="342900" indent="-342900">
              <a:buFont typeface="Arial" panose="020B0604020202020204" pitchFamily="34" charset="0"/>
              <a:buChar char="•"/>
            </a:pPr>
            <a:r>
              <a:rPr lang="en-CA" sz="2400" dirty="0" err="1" smtClean="0">
                <a:solidFill>
                  <a:schemeClr val="tx2">
                    <a:lumMod val="75000"/>
                  </a:schemeClr>
                </a:solidFill>
              </a:rPr>
              <a:t>Originalartikel</a:t>
            </a:r>
            <a:r>
              <a:rPr lang="en-CA" sz="2400" dirty="0" smtClean="0">
                <a:solidFill>
                  <a:schemeClr val="tx2">
                    <a:lumMod val="75000"/>
                  </a:schemeClr>
                </a:solidFill>
              </a:rPr>
              <a:t> vs </a:t>
            </a:r>
            <a:r>
              <a:rPr lang="en-CA" sz="2400" dirty="0" err="1" smtClean="0">
                <a:solidFill>
                  <a:schemeClr val="tx2">
                    <a:lumMod val="75000"/>
                  </a:schemeClr>
                </a:solidFill>
              </a:rPr>
              <a:t>Übersichtsartikel</a:t>
            </a:r>
            <a:endParaRPr lang="en-CA" sz="2400" dirty="0" smtClean="0">
              <a:solidFill>
                <a:schemeClr val="tx2">
                  <a:lumMod val="75000"/>
                </a:schemeClr>
              </a:solidFill>
            </a:endParaRPr>
          </a:p>
          <a:p>
            <a:pPr marL="342900" indent="-342900">
              <a:buFont typeface="Arial" panose="020B0604020202020204" pitchFamily="34" charset="0"/>
              <a:buChar char="•"/>
            </a:pPr>
            <a:r>
              <a:rPr lang="en-CA" sz="2400" dirty="0" err="1" smtClean="0">
                <a:solidFill>
                  <a:schemeClr val="tx2">
                    <a:lumMod val="75000"/>
                  </a:schemeClr>
                </a:solidFill>
              </a:rPr>
              <a:t>wieviele</a:t>
            </a:r>
            <a:r>
              <a:rPr lang="en-CA" sz="2400" dirty="0" smtClean="0">
                <a:solidFill>
                  <a:schemeClr val="tx2">
                    <a:lumMod val="75000"/>
                  </a:schemeClr>
                </a:solidFill>
              </a:rPr>
              <a:t> </a:t>
            </a:r>
            <a:r>
              <a:rPr lang="en-CA" sz="2400" dirty="0" err="1" smtClean="0">
                <a:solidFill>
                  <a:schemeClr val="tx2">
                    <a:lumMod val="75000"/>
                  </a:schemeClr>
                </a:solidFill>
              </a:rPr>
              <a:t>Artikel</a:t>
            </a:r>
            <a:r>
              <a:rPr lang="en-CA" sz="2400" dirty="0" smtClean="0">
                <a:solidFill>
                  <a:schemeClr val="tx2">
                    <a:lumMod val="75000"/>
                  </a:schemeClr>
                </a:solidFill>
              </a:rPr>
              <a:t> </a:t>
            </a:r>
            <a:r>
              <a:rPr lang="en-CA" sz="2400" dirty="0" err="1" smtClean="0">
                <a:solidFill>
                  <a:schemeClr val="tx2">
                    <a:lumMod val="75000"/>
                  </a:schemeClr>
                </a:solidFill>
              </a:rPr>
              <a:t>zitiert</a:t>
            </a:r>
            <a:r>
              <a:rPr lang="en-CA" sz="2400" dirty="0" smtClean="0">
                <a:solidFill>
                  <a:schemeClr val="tx2">
                    <a:lumMod val="75000"/>
                  </a:schemeClr>
                </a:solidFill>
              </a:rPr>
              <a:t> man</a:t>
            </a:r>
          </a:p>
          <a:p>
            <a:pPr marL="342900" indent="-342900">
              <a:buFont typeface="Arial" panose="020B0604020202020204" pitchFamily="34" charset="0"/>
              <a:buChar char="•"/>
            </a:pPr>
            <a:endParaRPr lang="en-CA" sz="2400" dirty="0">
              <a:solidFill>
                <a:schemeClr val="tx2">
                  <a:lumMod val="75000"/>
                </a:schemeClr>
              </a:solidFill>
            </a:endParaRPr>
          </a:p>
          <a:p>
            <a:r>
              <a:rPr lang="en-CA" sz="2400" dirty="0" smtClean="0">
                <a:solidFill>
                  <a:schemeClr val="tx2">
                    <a:lumMod val="75000"/>
                  </a:schemeClr>
                </a:solidFill>
              </a:rPr>
              <a:t>Wo </a:t>
            </a:r>
            <a:r>
              <a:rPr lang="en-CA" sz="2400" dirty="0" err="1" smtClean="0">
                <a:solidFill>
                  <a:schemeClr val="tx2">
                    <a:lumMod val="75000"/>
                  </a:schemeClr>
                </a:solidFill>
              </a:rPr>
              <a:t>setzt</a:t>
            </a:r>
            <a:r>
              <a:rPr lang="en-CA" sz="2400" dirty="0" smtClean="0">
                <a:solidFill>
                  <a:schemeClr val="tx2">
                    <a:lumMod val="75000"/>
                  </a:schemeClr>
                </a:solidFill>
              </a:rPr>
              <a:t> man die </a:t>
            </a:r>
            <a:r>
              <a:rPr lang="en-CA" sz="2400" dirty="0" err="1" smtClean="0">
                <a:solidFill>
                  <a:schemeClr val="tx2">
                    <a:lumMod val="75000"/>
                  </a:schemeClr>
                </a:solidFill>
              </a:rPr>
              <a:t>Zitate</a:t>
            </a:r>
            <a:r>
              <a:rPr lang="en-CA" sz="2400" dirty="0" smtClean="0">
                <a:solidFill>
                  <a:schemeClr val="tx2">
                    <a:lumMod val="75000"/>
                  </a:schemeClr>
                </a:solidFill>
              </a:rPr>
              <a:t> </a:t>
            </a:r>
          </a:p>
          <a:p>
            <a:pPr marL="342900" indent="-342900">
              <a:buFont typeface="Arial" panose="020B0604020202020204" pitchFamily="34" charset="0"/>
              <a:buChar char="•"/>
            </a:pPr>
            <a:r>
              <a:rPr lang="en-CA" sz="2400" dirty="0" err="1" smtClean="0">
                <a:solidFill>
                  <a:schemeClr val="tx2">
                    <a:lumMod val="75000"/>
                  </a:schemeClr>
                </a:solidFill>
              </a:rPr>
              <a:t>vor</a:t>
            </a:r>
            <a:r>
              <a:rPr lang="en-CA" sz="2400" dirty="0" smtClean="0">
                <a:solidFill>
                  <a:schemeClr val="tx2">
                    <a:lumMod val="75000"/>
                  </a:schemeClr>
                </a:solidFill>
              </a:rPr>
              <a:t> </a:t>
            </a:r>
            <a:r>
              <a:rPr lang="en-CA" sz="2400" dirty="0" err="1" smtClean="0">
                <a:solidFill>
                  <a:schemeClr val="tx2">
                    <a:lumMod val="75000"/>
                  </a:schemeClr>
                </a:solidFill>
              </a:rPr>
              <a:t>oder</a:t>
            </a:r>
            <a:r>
              <a:rPr lang="en-CA" sz="2400" dirty="0" smtClean="0">
                <a:solidFill>
                  <a:schemeClr val="tx2">
                    <a:lumMod val="75000"/>
                  </a:schemeClr>
                </a:solidFill>
              </a:rPr>
              <a:t> </a:t>
            </a:r>
            <a:r>
              <a:rPr lang="en-CA" sz="2400" dirty="0" err="1" smtClean="0">
                <a:solidFill>
                  <a:schemeClr val="tx2">
                    <a:lumMod val="75000"/>
                  </a:schemeClr>
                </a:solidFill>
              </a:rPr>
              <a:t>nach</a:t>
            </a:r>
            <a:r>
              <a:rPr lang="en-CA" sz="2400" dirty="0" smtClean="0">
                <a:solidFill>
                  <a:schemeClr val="tx2">
                    <a:lumMod val="75000"/>
                  </a:schemeClr>
                </a:solidFill>
              </a:rPr>
              <a:t> </a:t>
            </a:r>
            <a:r>
              <a:rPr lang="en-CA" sz="2400" dirty="0" err="1" smtClean="0">
                <a:solidFill>
                  <a:schemeClr val="tx2">
                    <a:lumMod val="75000"/>
                  </a:schemeClr>
                </a:solidFill>
              </a:rPr>
              <a:t>dem</a:t>
            </a:r>
            <a:r>
              <a:rPr lang="en-CA" sz="2400" dirty="0" smtClean="0">
                <a:solidFill>
                  <a:schemeClr val="tx2">
                    <a:lumMod val="75000"/>
                  </a:schemeClr>
                </a:solidFill>
              </a:rPr>
              <a:t> </a:t>
            </a:r>
            <a:r>
              <a:rPr lang="en-CA" sz="2400" dirty="0" err="1" smtClean="0">
                <a:solidFill>
                  <a:schemeClr val="tx2">
                    <a:lumMod val="75000"/>
                  </a:schemeClr>
                </a:solidFill>
              </a:rPr>
              <a:t>Satzzeichen</a:t>
            </a:r>
            <a:endParaRPr lang="en-CA" sz="2400" dirty="0" smtClean="0">
              <a:solidFill>
                <a:schemeClr val="tx2">
                  <a:lumMod val="75000"/>
                </a:schemeClr>
              </a:solidFill>
            </a:endParaRPr>
          </a:p>
          <a:p>
            <a:pPr marL="342900" indent="-342900">
              <a:buFont typeface="Arial" panose="020B0604020202020204" pitchFamily="34" charset="0"/>
              <a:buChar char="•"/>
            </a:pPr>
            <a:r>
              <a:rPr lang="en-CA" sz="2400" dirty="0" err="1" smtClean="0">
                <a:solidFill>
                  <a:schemeClr val="tx2">
                    <a:lumMod val="75000"/>
                  </a:schemeClr>
                </a:solidFill>
              </a:rPr>
              <a:t>direkt</a:t>
            </a:r>
            <a:r>
              <a:rPr lang="en-CA" sz="2400" dirty="0" smtClean="0">
                <a:solidFill>
                  <a:schemeClr val="tx2">
                    <a:lumMod val="75000"/>
                  </a:schemeClr>
                </a:solidFill>
              </a:rPr>
              <a:t> am Wort </a:t>
            </a:r>
            <a:r>
              <a:rPr lang="en-CA" sz="2400" dirty="0" err="1" smtClean="0">
                <a:solidFill>
                  <a:schemeClr val="tx2">
                    <a:lumMod val="75000"/>
                  </a:schemeClr>
                </a:solidFill>
              </a:rPr>
              <a:t>oder</a:t>
            </a:r>
            <a:r>
              <a:rPr lang="en-CA" sz="2400" dirty="0" smtClean="0">
                <a:solidFill>
                  <a:schemeClr val="tx2">
                    <a:lumMod val="75000"/>
                  </a:schemeClr>
                </a:solidFill>
              </a:rPr>
              <a:t> </a:t>
            </a:r>
            <a:r>
              <a:rPr lang="en-CA" sz="2400" dirty="0" err="1" smtClean="0">
                <a:solidFill>
                  <a:schemeClr val="tx2">
                    <a:lumMod val="75000"/>
                  </a:schemeClr>
                </a:solidFill>
              </a:rPr>
              <a:t>hinter</a:t>
            </a:r>
            <a:r>
              <a:rPr lang="en-CA" sz="2400" dirty="0" smtClean="0">
                <a:solidFill>
                  <a:schemeClr val="tx2">
                    <a:lumMod val="75000"/>
                  </a:schemeClr>
                </a:solidFill>
              </a:rPr>
              <a:t> </a:t>
            </a:r>
            <a:r>
              <a:rPr lang="en-CA" sz="2400" dirty="0" err="1" smtClean="0">
                <a:solidFill>
                  <a:schemeClr val="tx2">
                    <a:lumMod val="75000"/>
                  </a:schemeClr>
                </a:solidFill>
              </a:rPr>
              <a:t>dem</a:t>
            </a:r>
            <a:r>
              <a:rPr lang="en-CA" sz="2400" dirty="0" smtClean="0">
                <a:solidFill>
                  <a:schemeClr val="tx2">
                    <a:lumMod val="75000"/>
                  </a:schemeClr>
                </a:solidFill>
              </a:rPr>
              <a:t> </a:t>
            </a:r>
            <a:r>
              <a:rPr lang="en-CA" sz="2400" dirty="0" err="1" smtClean="0">
                <a:solidFill>
                  <a:schemeClr val="tx2">
                    <a:lumMod val="75000"/>
                  </a:schemeClr>
                </a:solidFill>
              </a:rPr>
              <a:t>Satz</a:t>
            </a:r>
            <a:endParaRPr lang="en-CA" sz="2400" dirty="0" smtClean="0">
              <a:solidFill>
                <a:schemeClr val="tx2">
                  <a:lumMod val="75000"/>
                </a:schemeClr>
              </a:solidFill>
            </a:endParaRPr>
          </a:p>
          <a:p>
            <a:pPr marL="342900" indent="-342900">
              <a:buFont typeface="Arial" panose="020B0604020202020204" pitchFamily="34" charset="0"/>
              <a:buChar char="•"/>
            </a:pPr>
            <a:endParaRPr lang="en-CA" sz="2400" b="1" dirty="0" smtClean="0">
              <a:solidFill>
                <a:schemeClr val="accent1">
                  <a:lumMod val="50000"/>
                </a:schemeClr>
              </a:solidFill>
            </a:endParaRPr>
          </a:p>
          <a:p>
            <a:pPr marL="342900" indent="-342900">
              <a:buFont typeface="Arial" panose="020B0604020202020204" pitchFamily="34" charset="0"/>
              <a:buChar char="•"/>
            </a:pPr>
            <a:endParaRPr lang="en-CA" sz="1600" dirty="0">
              <a:solidFill>
                <a:schemeClr val="accent1">
                  <a:lumMod val="50000"/>
                </a:schemeClr>
              </a:solidFill>
            </a:endParaRPr>
          </a:p>
        </p:txBody>
      </p:sp>
      <p:sp>
        <p:nvSpPr>
          <p:cNvPr id="6" name="TextBox 5"/>
          <p:cNvSpPr txBox="1"/>
          <p:nvPr/>
        </p:nvSpPr>
        <p:spPr>
          <a:xfrm>
            <a:off x="163755" y="5740032"/>
            <a:ext cx="9110571" cy="646331"/>
          </a:xfrm>
          <a:prstGeom prst="rect">
            <a:avLst/>
          </a:prstGeom>
          <a:noFill/>
        </p:spPr>
        <p:txBody>
          <a:bodyPr wrap="none" rtlCol="0">
            <a:spAutoFit/>
          </a:bodyPr>
          <a:lstStyle/>
          <a:p>
            <a:r>
              <a:rPr lang="en-CA" dirty="0" err="1" smtClean="0">
                <a:solidFill>
                  <a:schemeClr val="tx2">
                    <a:lumMod val="75000"/>
                  </a:schemeClr>
                </a:solidFill>
              </a:rPr>
              <a:t>Mehr</a:t>
            </a:r>
            <a:r>
              <a:rPr lang="en-CA" dirty="0" smtClean="0">
                <a:solidFill>
                  <a:schemeClr val="tx2">
                    <a:lumMod val="75000"/>
                  </a:schemeClr>
                </a:solidFill>
              </a:rPr>
              <a:t> </a:t>
            </a:r>
            <a:r>
              <a:rPr lang="en-CA" dirty="0" err="1" smtClean="0">
                <a:solidFill>
                  <a:schemeClr val="tx2">
                    <a:lumMod val="75000"/>
                  </a:schemeClr>
                </a:solidFill>
              </a:rPr>
              <a:t>Infos</a:t>
            </a:r>
            <a:r>
              <a:rPr lang="en-CA" dirty="0" smtClean="0">
                <a:solidFill>
                  <a:schemeClr val="tx2">
                    <a:lumMod val="75000"/>
                  </a:schemeClr>
                </a:solidFill>
              </a:rPr>
              <a:t>: </a:t>
            </a:r>
          </a:p>
          <a:p>
            <a:r>
              <a:rPr lang="en-CA" dirty="0" smtClean="0">
                <a:solidFill>
                  <a:schemeClr val="tx2">
                    <a:lumMod val="75000"/>
                  </a:schemeClr>
                </a:solidFill>
              </a:rPr>
              <a:t>U. </a:t>
            </a:r>
            <a:r>
              <a:rPr lang="en-CA" dirty="0" err="1" smtClean="0">
                <a:solidFill>
                  <a:schemeClr val="tx2">
                    <a:lumMod val="75000"/>
                  </a:schemeClr>
                </a:solidFill>
              </a:rPr>
              <a:t>Böhme</a:t>
            </a:r>
            <a:r>
              <a:rPr lang="en-CA" dirty="0" smtClean="0">
                <a:solidFill>
                  <a:schemeClr val="tx2">
                    <a:lumMod val="75000"/>
                  </a:schemeClr>
                </a:solidFill>
              </a:rPr>
              <a:t>, S. </a:t>
            </a:r>
            <a:r>
              <a:rPr lang="en-CA" dirty="0" err="1" smtClean="0">
                <a:solidFill>
                  <a:schemeClr val="tx2">
                    <a:lumMod val="75000"/>
                  </a:schemeClr>
                </a:solidFill>
              </a:rPr>
              <a:t>Tesch</a:t>
            </a:r>
            <a:r>
              <a:rPr lang="en-CA" dirty="0" smtClean="0">
                <a:solidFill>
                  <a:schemeClr val="tx2">
                    <a:lumMod val="75000"/>
                  </a:schemeClr>
                </a:solidFill>
              </a:rPr>
              <a:t>, </a:t>
            </a:r>
            <a:r>
              <a:rPr lang="en-CA" dirty="0" err="1" smtClean="0">
                <a:solidFill>
                  <a:schemeClr val="tx2">
                    <a:lumMod val="75000"/>
                  </a:schemeClr>
                </a:solidFill>
              </a:rPr>
              <a:t>Zitieren</a:t>
            </a:r>
            <a:r>
              <a:rPr lang="en-CA" dirty="0" smtClean="0">
                <a:solidFill>
                  <a:schemeClr val="tx2">
                    <a:lumMod val="75000"/>
                  </a:schemeClr>
                </a:solidFill>
              </a:rPr>
              <a:t>: </a:t>
            </a:r>
            <a:r>
              <a:rPr lang="en-CA" dirty="0" err="1" smtClean="0">
                <a:solidFill>
                  <a:schemeClr val="tx2">
                    <a:lumMod val="75000"/>
                  </a:schemeClr>
                </a:solidFill>
              </a:rPr>
              <a:t>warum</a:t>
            </a:r>
            <a:r>
              <a:rPr lang="en-CA" dirty="0" smtClean="0">
                <a:solidFill>
                  <a:schemeClr val="tx2">
                    <a:lumMod val="75000"/>
                  </a:schemeClr>
                </a:solidFill>
              </a:rPr>
              <a:t> und </a:t>
            </a:r>
            <a:r>
              <a:rPr lang="en-CA" dirty="0" err="1" smtClean="0">
                <a:solidFill>
                  <a:schemeClr val="tx2">
                    <a:lumMod val="75000"/>
                  </a:schemeClr>
                </a:solidFill>
              </a:rPr>
              <a:t>wie</a:t>
            </a:r>
            <a:r>
              <a:rPr lang="en-CA" dirty="0" smtClean="0">
                <a:solidFill>
                  <a:schemeClr val="tx2">
                    <a:lumMod val="75000"/>
                  </a:schemeClr>
                </a:solidFill>
              </a:rPr>
              <a:t>? </a:t>
            </a:r>
            <a:r>
              <a:rPr lang="en-CA" i="1" dirty="0" err="1" smtClean="0">
                <a:solidFill>
                  <a:schemeClr val="tx2">
                    <a:lumMod val="75000"/>
                  </a:schemeClr>
                </a:solidFill>
              </a:rPr>
              <a:t>Nachrichten</a:t>
            </a:r>
            <a:r>
              <a:rPr lang="en-CA" i="1" dirty="0" smtClean="0">
                <a:solidFill>
                  <a:schemeClr val="tx2">
                    <a:lumMod val="75000"/>
                  </a:schemeClr>
                </a:solidFill>
              </a:rPr>
              <a:t> </a:t>
            </a:r>
            <a:r>
              <a:rPr lang="en-CA" i="1" dirty="0" err="1" smtClean="0">
                <a:solidFill>
                  <a:schemeClr val="tx2">
                    <a:lumMod val="75000"/>
                  </a:schemeClr>
                </a:solidFill>
              </a:rPr>
              <a:t>aus</a:t>
            </a:r>
            <a:r>
              <a:rPr lang="en-CA" i="1" dirty="0" smtClean="0">
                <a:solidFill>
                  <a:schemeClr val="tx2">
                    <a:lumMod val="75000"/>
                  </a:schemeClr>
                </a:solidFill>
              </a:rPr>
              <a:t> der </a:t>
            </a:r>
            <a:r>
              <a:rPr lang="en-CA" i="1" dirty="0" err="1" smtClean="0">
                <a:solidFill>
                  <a:schemeClr val="tx2">
                    <a:lumMod val="75000"/>
                  </a:schemeClr>
                </a:solidFill>
              </a:rPr>
              <a:t>Chemie</a:t>
            </a:r>
            <a:r>
              <a:rPr lang="en-CA" dirty="0" smtClean="0">
                <a:solidFill>
                  <a:schemeClr val="tx2">
                    <a:lumMod val="75000"/>
                  </a:schemeClr>
                </a:solidFill>
              </a:rPr>
              <a:t>, </a:t>
            </a:r>
            <a:r>
              <a:rPr lang="en-CA" b="1" dirty="0" smtClean="0">
                <a:solidFill>
                  <a:schemeClr val="tx2">
                    <a:lumMod val="75000"/>
                  </a:schemeClr>
                </a:solidFill>
              </a:rPr>
              <a:t>2014</a:t>
            </a:r>
            <a:r>
              <a:rPr lang="en-CA" dirty="0" smtClean="0">
                <a:solidFill>
                  <a:schemeClr val="tx2">
                    <a:lumMod val="75000"/>
                  </a:schemeClr>
                </a:solidFill>
              </a:rPr>
              <a:t>, </a:t>
            </a:r>
            <a:r>
              <a:rPr lang="en-CA" i="1" dirty="0" smtClean="0">
                <a:solidFill>
                  <a:schemeClr val="tx2">
                    <a:lumMod val="75000"/>
                  </a:schemeClr>
                </a:solidFill>
              </a:rPr>
              <a:t>62</a:t>
            </a:r>
            <a:r>
              <a:rPr lang="en-CA" dirty="0" smtClean="0">
                <a:solidFill>
                  <a:schemeClr val="tx2">
                    <a:lumMod val="75000"/>
                  </a:schemeClr>
                </a:solidFill>
              </a:rPr>
              <a:t>, 852-857</a:t>
            </a:r>
            <a:r>
              <a:rPr lang="en-CA" dirty="0" smtClean="0"/>
              <a:t>.  </a:t>
            </a:r>
            <a:endParaRPr lang="de-DE" dirty="0"/>
          </a:p>
        </p:txBody>
      </p:sp>
    </p:spTree>
    <p:extLst>
      <p:ext uri="{BB962C8B-B14F-4D97-AF65-F5344CB8AC3E}">
        <p14:creationId xmlns:p14="http://schemas.microsoft.com/office/powerpoint/2010/main" val="1441042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25</a:t>
            </a:fld>
            <a:r>
              <a:rPr lang="en-CA" sz="1600" dirty="0">
                <a:solidFill>
                  <a:schemeClr val="tx2">
                    <a:lumMod val="75000"/>
                  </a:schemeClr>
                </a:solidFill>
              </a:rPr>
              <a:t>                                                                                                                                 </a:t>
            </a:r>
            <a:endParaRPr lang="de-DE" sz="1600" dirty="0">
              <a:solidFill>
                <a:schemeClr val="tx2">
                  <a:lumMod val="75000"/>
                </a:schemeClr>
              </a:solidFill>
            </a:endParaRPr>
          </a:p>
        </p:txBody>
      </p:sp>
      <p:sp>
        <p:nvSpPr>
          <p:cNvPr id="7" name="TextBox 6"/>
          <p:cNvSpPr txBox="1"/>
          <p:nvPr/>
        </p:nvSpPr>
        <p:spPr>
          <a:xfrm>
            <a:off x="186833" y="0"/>
            <a:ext cx="8893460" cy="6370975"/>
          </a:xfrm>
          <a:prstGeom prst="rect">
            <a:avLst/>
          </a:prstGeom>
          <a:noFill/>
        </p:spPr>
        <p:txBody>
          <a:bodyPr wrap="none" rtlCol="0">
            <a:spAutoFit/>
          </a:bodyPr>
          <a:lstStyle/>
          <a:p>
            <a:endParaRPr lang="en-CA" dirty="0" smtClean="0"/>
          </a:p>
          <a:p>
            <a:endParaRPr lang="en-CA" dirty="0" smtClean="0"/>
          </a:p>
          <a:p>
            <a:r>
              <a:rPr lang="de-DE" sz="2800" b="1" dirty="0" smtClean="0">
                <a:solidFill>
                  <a:schemeClr val="accent1">
                    <a:lumMod val="50000"/>
                  </a:schemeClr>
                </a:solidFill>
              </a:rPr>
              <a:t>Verfassen von Forschungsberichten und Abschlussarbeiten</a:t>
            </a:r>
          </a:p>
          <a:p>
            <a:endParaRPr lang="en-CA" sz="2400" b="1" dirty="0" smtClean="0">
              <a:solidFill>
                <a:schemeClr val="accent1">
                  <a:lumMod val="50000"/>
                </a:schemeClr>
              </a:solidFill>
            </a:endParaRPr>
          </a:p>
          <a:p>
            <a:endParaRPr lang="en-CA" dirty="0">
              <a:solidFill>
                <a:schemeClr val="accent1">
                  <a:lumMod val="50000"/>
                </a:schemeClr>
              </a:solidFill>
            </a:endParaRPr>
          </a:p>
          <a:p>
            <a:pPr marL="285750" indent="-285750">
              <a:buFont typeface="Arial" panose="020B0604020202020204" pitchFamily="34" charset="0"/>
              <a:buChar char="•"/>
            </a:pPr>
            <a:r>
              <a:rPr lang="de-DE" dirty="0" smtClean="0">
                <a:solidFill>
                  <a:schemeClr val="tx2">
                    <a:lumMod val="50000"/>
                  </a:schemeClr>
                </a:solidFill>
              </a:rPr>
              <a:t>Was ist das Ziel schriftlicher Forschungsberichte?</a:t>
            </a:r>
          </a:p>
          <a:p>
            <a:pPr marL="285750" indent="-285750">
              <a:buFont typeface="Arial" panose="020B0604020202020204" pitchFamily="34" charset="0"/>
              <a:buChar char="•"/>
            </a:pPr>
            <a:endParaRPr lang="de-DE" dirty="0" smtClean="0">
              <a:solidFill>
                <a:schemeClr val="tx2">
                  <a:lumMod val="50000"/>
                </a:schemeClr>
              </a:solidFill>
            </a:endParaRPr>
          </a:p>
          <a:p>
            <a:pPr marL="285750" indent="-285750">
              <a:buFont typeface="Arial" panose="020B0604020202020204" pitchFamily="34" charset="0"/>
              <a:buChar char="•"/>
            </a:pPr>
            <a:r>
              <a:rPr lang="de-DE" dirty="0" smtClean="0">
                <a:solidFill>
                  <a:schemeClr val="tx2">
                    <a:lumMod val="50000"/>
                  </a:schemeClr>
                </a:solidFill>
              </a:rPr>
              <a:t>Welche Informationen müssen eigentlich in einen Forschungsbericht/Abschlussarbeit?</a:t>
            </a:r>
          </a:p>
          <a:p>
            <a:pPr marL="285750" indent="-285750">
              <a:buFont typeface="Arial" panose="020B0604020202020204" pitchFamily="34" charset="0"/>
              <a:buChar char="•"/>
            </a:pPr>
            <a:endParaRPr lang="de-DE" dirty="0" smtClean="0">
              <a:solidFill>
                <a:schemeClr val="tx2">
                  <a:lumMod val="50000"/>
                </a:schemeClr>
              </a:solidFill>
            </a:endParaRPr>
          </a:p>
          <a:p>
            <a:pPr marL="285750" indent="-285750">
              <a:buFont typeface="Arial" panose="020B0604020202020204" pitchFamily="34" charset="0"/>
              <a:buChar char="•"/>
            </a:pPr>
            <a:r>
              <a:rPr lang="de-DE" dirty="0" smtClean="0">
                <a:solidFill>
                  <a:schemeClr val="tx2">
                    <a:lumMod val="50000"/>
                  </a:schemeClr>
                </a:solidFill>
              </a:rPr>
              <a:t>Wie ist er aufgebaut?</a:t>
            </a:r>
          </a:p>
          <a:p>
            <a:pPr marL="285750" indent="-285750">
              <a:buFont typeface="Arial" panose="020B0604020202020204" pitchFamily="34" charset="0"/>
              <a:buChar char="•"/>
            </a:pPr>
            <a:endParaRPr lang="de-DE" dirty="0" smtClean="0">
              <a:solidFill>
                <a:schemeClr val="tx2">
                  <a:lumMod val="50000"/>
                </a:schemeClr>
              </a:solidFill>
            </a:endParaRPr>
          </a:p>
          <a:p>
            <a:pPr marL="285750" indent="-285750">
              <a:buFont typeface="Arial" panose="020B0604020202020204" pitchFamily="34" charset="0"/>
              <a:buChar char="•"/>
            </a:pPr>
            <a:r>
              <a:rPr lang="de-DE" dirty="0" smtClean="0">
                <a:solidFill>
                  <a:schemeClr val="tx2">
                    <a:lumMod val="50000"/>
                  </a:schemeClr>
                </a:solidFill>
              </a:rPr>
              <a:t>Was muss in den Anhang?</a:t>
            </a:r>
          </a:p>
          <a:p>
            <a:pPr marL="285750" indent="-285750">
              <a:buFont typeface="Arial" panose="020B0604020202020204" pitchFamily="34" charset="0"/>
              <a:buChar char="•"/>
            </a:pPr>
            <a:endParaRPr lang="de-DE" dirty="0" smtClean="0">
              <a:solidFill>
                <a:schemeClr val="tx2">
                  <a:lumMod val="50000"/>
                </a:schemeClr>
              </a:solidFill>
            </a:endParaRPr>
          </a:p>
          <a:p>
            <a:pPr marL="285750" indent="-285750">
              <a:buFont typeface="Arial" panose="020B0604020202020204" pitchFamily="34" charset="0"/>
              <a:buChar char="•"/>
            </a:pPr>
            <a:r>
              <a:rPr lang="de-DE" dirty="0" smtClean="0">
                <a:solidFill>
                  <a:schemeClr val="tx2">
                    <a:lumMod val="50000"/>
                  </a:schemeClr>
                </a:solidFill>
              </a:rPr>
              <a:t>Wie sieht der Ergebnis- und Diskussionsteil aus</a:t>
            </a:r>
          </a:p>
          <a:p>
            <a:pPr marL="285750" indent="-285750">
              <a:buFont typeface="Arial" panose="020B0604020202020204" pitchFamily="34" charset="0"/>
              <a:buChar char="•"/>
            </a:pPr>
            <a:endParaRPr lang="de-DE" dirty="0" smtClean="0">
              <a:solidFill>
                <a:schemeClr val="tx2">
                  <a:lumMod val="50000"/>
                </a:schemeClr>
              </a:solidFill>
            </a:endParaRPr>
          </a:p>
          <a:p>
            <a:pPr marL="285750" indent="-285750">
              <a:buFont typeface="Arial" panose="020B0604020202020204" pitchFamily="34" charset="0"/>
              <a:buChar char="•"/>
            </a:pPr>
            <a:r>
              <a:rPr lang="de-DE" dirty="0" smtClean="0">
                <a:solidFill>
                  <a:schemeClr val="tx2">
                    <a:lumMod val="50000"/>
                  </a:schemeClr>
                </a:solidFill>
              </a:rPr>
              <a:t>Einige Formatierungstipps für Word</a:t>
            </a:r>
          </a:p>
          <a:p>
            <a:pPr marL="285750" indent="-285750">
              <a:buFont typeface="Arial" panose="020B0604020202020204" pitchFamily="34" charset="0"/>
              <a:buChar char="•"/>
            </a:pPr>
            <a:endParaRPr lang="de-DE" dirty="0" smtClean="0">
              <a:solidFill>
                <a:schemeClr val="accent1">
                  <a:lumMod val="50000"/>
                </a:schemeClr>
              </a:solidFill>
            </a:endParaRPr>
          </a:p>
          <a:p>
            <a:pPr marL="285750" indent="-285750">
              <a:buFont typeface="Arial" panose="020B0604020202020204" pitchFamily="34" charset="0"/>
              <a:buChar char="•"/>
            </a:pPr>
            <a:endParaRPr lang="en-CA" dirty="0" smtClean="0">
              <a:solidFill>
                <a:schemeClr val="accent1">
                  <a:lumMod val="50000"/>
                </a:schemeClr>
              </a:solidFill>
            </a:endParaRPr>
          </a:p>
          <a:p>
            <a:pPr marL="285750" indent="-285750">
              <a:buFont typeface="Arial" panose="020B0604020202020204" pitchFamily="34" charset="0"/>
              <a:buChar char="•"/>
            </a:pPr>
            <a:endParaRPr lang="en-CA" dirty="0">
              <a:solidFill>
                <a:schemeClr val="accent1">
                  <a:lumMod val="50000"/>
                </a:schemeClr>
              </a:solidFill>
            </a:endParaRPr>
          </a:p>
          <a:p>
            <a:pPr marL="285750" indent="-285750">
              <a:buFont typeface="Arial" panose="020B0604020202020204" pitchFamily="34" charset="0"/>
              <a:buChar char="•"/>
            </a:pPr>
            <a:endParaRPr lang="en-CA" dirty="0" smtClean="0">
              <a:solidFill>
                <a:schemeClr val="accent1">
                  <a:lumMod val="50000"/>
                </a:schemeClr>
              </a:solidFill>
            </a:endParaRPr>
          </a:p>
          <a:p>
            <a:pPr marL="285750" indent="-285750">
              <a:buFont typeface="Arial" panose="020B0604020202020204" pitchFamily="34" charset="0"/>
              <a:buChar char="•"/>
            </a:pPr>
            <a:endParaRPr lang="en-CA" sz="1600" dirty="0">
              <a:solidFill>
                <a:schemeClr val="accent1">
                  <a:lumMod val="50000"/>
                </a:schemeClr>
              </a:solidFill>
            </a:endParaRPr>
          </a:p>
          <a:p>
            <a:pPr marL="285750" indent="-285750">
              <a:buFont typeface="Arial" panose="020B0604020202020204" pitchFamily="34" charset="0"/>
              <a:buChar char="•"/>
            </a:pPr>
            <a:endParaRPr lang="en-CA" sz="1600" dirty="0">
              <a:solidFill>
                <a:schemeClr val="accent1">
                  <a:lumMod val="50000"/>
                </a:schemeClr>
              </a:solidFill>
            </a:endParaRPr>
          </a:p>
        </p:txBody>
      </p:sp>
    </p:spTree>
    <p:extLst>
      <p:ext uri="{BB962C8B-B14F-4D97-AF65-F5344CB8AC3E}">
        <p14:creationId xmlns:p14="http://schemas.microsoft.com/office/powerpoint/2010/main" val="1088138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3</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9" name="TextBox 8"/>
          <p:cNvSpPr txBox="1"/>
          <p:nvPr/>
        </p:nvSpPr>
        <p:spPr>
          <a:xfrm>
            <a:off x="450573" y="251638"/>
            <a:ext cx="2726387" cy="1292662"/>
          </a:xfrm>
          <a:prstGeom prst="rect">
            <a:avLst/>
          </a:prstGeom>
          <a:noFill/>
        </p:spPr>
        <p:txBody>
          <a:bodyPr wrap="none" rtlCol="0">
            <a:spAutoFit/>
          </a:bodyPr>
          <a:lstStyle/>
          <a:p>
            <a:endParaRPr lang="en-CA" dirty="0" smtClean="0"/>
          </a:p>
          <a:p>
            <a:endParaRPr lang="en-CA" dirty="0" smtClean="0"/>
          </a:p>
          <a:p>
            <a:r>
              <a:rPr lang="en-CA" sz="2400" b="1" dirty="0" smtClean="0">
                <a:solidFill>
                  <a:schemeClr val="accent1">
                    <a:lumMod val="75000"/>
                  </a:schemeClr>
                </a:solidFill>
              </a:rPr>
              <a:t>Endnote </a:t>
            </a:r>
            <a:r>
              <a:rPr lang="en-CA" sz="2400" b="1" dirty="0" err="1" smtClean="0">
                <a:solidFill>
                  <a:schemeClr val="accent1">
                    <a:lumMod val="75000"/>
                  </a:schemeClr>
                </a:solidFill>
              </a:rPr>
              <a:t>Einführung</a:t>
            </a:r>
            <a:endParaRPr lang="en-CA" sz="2400" b="1" dirty="0">
              <a:solidFill>
                <a:schemeClr val="accent1">
                  <a:lumMod val="75000"/>
                </a:schemeClr>
              </a:solidFill>
            </a:endParaRPr>
          </a:p>
          <a:p>
            <a:endParaRPr lang="de-DE" b="1" dirty="0">
              <a:solidFill>
                <a:srgbClr val="C00000"/>
              </a:solidFill>
            </a:endParaRPr>
          </a:p>
        </p:txBody>
      </p:sp>
      <p:sp>
        <p:nvSpPr>
          <p:cNvPr id="8" name="Rectangle 7"/>
          <p:cNvSpPr/>
          <p:nvPr/>
        </p:nvSpPr>
        <p:spPr>
          <a:xfrm>
            <a:off x="534328" y="1901041"/>
            <a:ext cx="8296835" cy="2862322"/>
          </a:xfrm>
          <a:prstGeom prst="rect">
            <a:avLst/>
          </a:prstGeom>
        </p:spPr>
        <p:txBody>
          <a:bodyPr wrap="square">
            <a:spAutoFit/>
          </a:bodyPr>
          <a:lstStyle/>
          <a:p>
            <a:pPr>
              <a:lnSpc>
                <a:spcPct val="250000"/>
              </a:lnSpc>
            </a:pPr>
            <a:r>
              <a:rPr lang="de-DE" dirty="0" smtClean="0">
                <a:latin typeface="Arial" panose="020B0604020202020204" pitchFamily="34" charset="0"/>
              </a:rPr>
              <a:t>	</a:t>
            </a:r>
            <a:r>
              <a:rPr lang="de-DE" dirty="0" smtClean="0">
                <a:solidFill>
                  <a:schemeClr val="tx2">
                    <a:lumMod val="75000"/>
                  </a:schemeClr>
                </a:solidFill>
                <a:latin typeface="Arial" panose="020B0604020202020204" pitchFamily="34" charset="0"/>
              </a:rPr>
              <a:t>neue </a:t>
            </a:r>
            <a:r>
              <a:rPr lang="de-DE" dirty="0">
                <a:solidFill>
                  <a:schemeClr val="tx2">
                    <a:lumMod val="75000"/>
                  </a:schemeClr>
                </a:solidFill>
                <a:latin typeface="Arial" panose="020B0604020202020204" pitchFamily="34" charset="0"/>
              </a:rPr>
              <a:t>Literaturdatenbanken und neue Referenzen </a:t>
            </a:r>
            <a:r>
              <a:rPr lang="de-DE" dirty="0" smtClean="0">
                <a:solidFill>
                  <a:schemeClr val="tx2">
                    <a:lumMod val="75000"/>
                  </a:schemeClr>
                </a:solidFill>
                <a:latin typeface="Arial" panose="020B0604020202020204" pitchFamily="34" charset="0"/>
              </a:rPr>
              <a:t>erstellen</a:t>
            </a:r>
            <a:endParaRPr lang="de-DE" dirty="0">
              <a:solidFill>
                <a:schemeClr val="tx2">
                  <a:lumMod val="75000"/>
                </a:schemeClr>
              </a:solidFill>
              <a:latin typeface="Arial" panose="020B0604020202020204" pitchFamily="34" charset="0"/>
            </a:endParaRPr>
          </a:p>
          <a:p>
            <a:pPr>
              <a:lnSpc>
                <a:spcPct val="250000"/>
              </a:lnSpc>
            </a:pPr>
            <a:r>
              <a:rPr lang="de-DE" dirty="0" smtClean="0">
                <a:solidFill>
                  <a:schemeClr val="tx2">
                    <a:lumMod val="75000"/>
                  </a:schemeClr>
                </a:solidFill>
                <a:latin typeface="Arial" panose="020B0604020202020204" pitchFamily="34" charset="0"/>
              </a:rPr>
              <a:t>	Referenzen </a:t>
            </a:r>
            <a:r>
              <a:rPr lang="de-DE" dirty="0">
                <a:solidFill>
                  <a:schemeClr val="tx2">
                    <a:lumMod val="75000"/>
                  </a:schemeClr>
                </a:solidFill>
                <a:latin typeface="Arial" panose="020B0604020202020204" pitchFamily="34" charset="0"/>
              </a:rPr>
              <a:t>von </a:t>
            </a:r>
            <a:r>
              <a:rPr lang="de-DE" dirty="0" smtClean="0">
                <a:solidFill>
                  <a:schemeClr val="tx2">
                    <a:lumMod val="75000"/>
                  </a:schemeClr>
                </a:solidFill>
                <a:latin typeface="Arial" panose="020B0604020202020204" pitchFamily="34" charset="0"/>
              </a:rPr>
              <a:t>Online Datenbanken importieren</a:t>
            </a:r>
            <a:endParaRPr lang="de-DE" dirty="0">
              <a:solidFill>
                <a:schemeClr val="tx2">
                  <a:lumMod val="75000"/>
                </a:schemeClr>
              </a:solidFill>
              <a:latin typeface="Arial" panose="020B0604020202020204" pitchFamily="34" charset="0"/>
            </a:endParaRPr>
          </a:p>
          <a:p>
            <a:pPr>
              <a:lnSpc>
                <a:spcPct val="250000"/>
              </a:lnSpc>
            </a:pPr>
            <a:r>
              <a:rPr lang="de-DE" dirty="0" smtClean="0">
                <a:solidFill>
                  <a:schemeClr val="tx2">
                    <a:lumMod val="75000"/>
                  </a:schemeClr>
                </a:solidFill>
                <a:latin typeface="Arial" panose="020B0604020202020204" pitchFamily="34" charset="0"/>
              </a:rPr>
              <a:t>	die </a:t>
            </a:r>
            <a:r>
              <a:rPr lang="de-DE" dirty="0">
                <a:solidFill>
                  <a:schemeClr val="tx2">
                    <a:lumMod val="75000"/>
                  </a:schemeClr>
                </a:solidFill>
                <a:latin typeface="Arial" panose="020B0604020202020204" pitchFamily="34" charset="0"/>
              </a:rPr>
              <a:t>Suchfunktion von </a:t>
            </a:r>
            <a:r>
              <a:rPr lang="de-DE" dirty="0" err="1">
                <a:solidFill>
                  <a:schemeClr val="tx2">
                    <a:lumMod val="75000"/>
                  </a:schemeClr>
                </a:solidFill>
                <a:latin typeface="Arial" panose="020B0604020202020204" pitchFamily="34" charset="0"/>
              </a:rPr>
              <a:t>EndNote</a:t>
            </a:r>
            <a:r>
              <a:rPr lang="de-DE" dirty="0">
                <a:solidFill>
                  <a:schemeClr val="tx2">
                    <a:lumMod val="75000"/>
                  </a:schemeClr>
                </a:solidFill>
                <a:latin typeface="Arial" panose="020B0604020202020204" pitchFamily="34" charset="0"/>
              </a:rPr>
              <a:t> </a:t>
            </a:r>
            <a:r>
              <a:rPr lang="de-DE" dirty="0" smtClean="0">
                <a:solidFill>
                  <a:schemeClr val="tx2">
                    <a:lumMod val="75000"/>
                  </a:schemeClr>
                </a:solidFill>
                <a:latin typeface="Arial" panose="020B0604020202020204" pitchFamily="34" charset="0"/>
              </a:rPr>
              <a:t>verwenden</a:t>
            </a:r>
            <a:endParaRPr lang="de-DE" dirty="0">
              <a:solidFill>
                <a:schemeClr val="tx2">
                  <a:lumMod val="75000"/>
                </a:schemeClr>
              </a:solidFill>
              <a:latin typeface="Arial" panose="020B0604020202020204" pitchFamily="34" charset="0"/>
            </a:endParaRPr>
          </a:p>
          <a:p>
            <a:pPr>
              <a:lnSpc>
                <a:spcPct val="250000"/>
              </a:lnSpc>
            </a:pPr>
            <a:r>
              <a:rPr lang="de-DE" dirty="0" smtClean="0">
                <a:solidFill>
                  <a:schemeClr val="tx2">
                    <a:lumMod val="75000"/>
                  </a:schemeClr>
                </a:solidFill>
                <a:latin typeface="Arial" panose="020B0604020202020204" pitchFamily="34" charset="0"/>
              </a:rPr>
              <a:t>	eine </a:t>
            </a:r>
            <a:r>
              <a:rPr lang="de-DE" dirty="0">
                <a:solidFill>
                  <a:schemeClr val="tx2">
                    <a:lumMod val="75000"/>
                  </a:schemeClr>
                </a:solidFill>
                <a:latin typeface="Arial" panose="020B0604020202020204" pitchFamily="34" charset="0"/>
              </a:rPr>
              <a:t>Bibliografie in dem gewünschten Zitierformat erstellen können</a:t>
            </a:r>
            <a:endParaRPr lang="de-DE" dirty="0">
              <a:solidFill>
                <a:schemeClr val="tx2">
                  <a:lumMod val="75000"/>
                </a:schemeClr>
              </a:solidFill>
              <a:effectLst/>
              <a:latin typeface="Arial" panose="020B0604020202020204" pitchFamily="34" charset="0"/>
            </a:endParaRPr>
          </a:p>
        </p:txBody>
      </p:sp>
      <p:sp>
        <p:nvSpPr>
          <p:cNvPr id="11" name="TextBox 10"/>
          <p:cNvSpPr txBox="1"/>
          <p:nvPr/>
        </p:nvSpPr>
        <p:spPr>
          <a:xfrm>
            <a:off x="534328" y="5302850"/>
            <a:ext cx="7439778" cy="646331"/>
          </a:xfrm>
          <a:prstGeom prst="rect">
            <a:avLst/>
          </a:prstGeom>
          <a:noFill/>
        </p:spPr>
        <p:txBody>
          <a:bodyPr wrap="square" rtlCol="0">
            <a:spAutoFit/>
          </a:bodyPr>
          <a:lstStyle/>
          <a:p>
            <a:r>
              <a:rPr lang="de-DE" dirty="0" smtClean="0"/>
              <a:t>Tipp für </a:t>
            </a:r>
            <a:r>
              <a:rPr lang="de-DE" dirty="0"/>
              <a:t>Mac User: </a:t>
            </a:r>
            <a:r>
              <a:rPr lang="de-DE" dirty="0" smtClean="0">
                <a:hlinkClick r:id="rId2"/>
              </a:rPr>
              <a:t>Endnote Anleitung für MAC</a:t>
            </a:r>
            <a:endParaRPr lang="de-DE" dirty="0" smtClean="0"/>
          </a:p>
          <a:p>
            <a:r>
              <a:rPr lang="de-DE" dirty="0" smtClean="0"/>
              <a:t>Tipp </a:t>
            </a:r>
            <a:r>
              <a:rPr lang="de-DE" dirty="0"/>
              <a:t>für Latex: </a:t>
            </a:r>
            <a:r>
              <a:rPr lang="de-DE" dirty="0" smtClean="0">
                <a:hlinkClick r:id="rId2"/>
              </a:rPr>
              <a:t>Anleitung für Endnote mit Latex</a:t>
            </a:r>
            <a:endParaRPr lang="de-DE" dirty="0"/>
          </a:p>
        </p:txBody>
      </p:sp>
    </p:spTree>
    <p:extLst>
      <p:ext uri="{BB962C8B-B14F-4D97-AF65-F5344CB8AC3E}">
        <p14:creationId xmlns:p14="http://schemas.microsoft.com/office/powerpoint/2010/main" val="1356281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4</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7" name="TextBox 6"/>
          <p:cNvSpPr txBox="1"/>
          <p:nvPr/>
        </p:nvSpPr>
        <p:spPr>
          <a:xfrm>
            <a:off x="344556" y="21750"/>
            <a:ext cx="7949099" cy="3877985"/>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Erstellen</a:t>
            </a:r>
            <a:r>
              <a:rPr lang="en-CA" sz="2400" b="1" dirty="0" smtClean="0">
                <a:solidFill>
                  <a:schemeClr val="accent1">
                    <a:lumMod val="75000"/>
                  </a:schemeClr>
                </a:solidFill>
              </a:rPr>
              <a:t> </a:t>
            </a:r>
            <a:r>
              <a:rPr lang="en-CA" sz="2400" b="1" dirty="0" err="1" smtClean="0">
                <a:solidFill>
                  <a:schemeClr val="accent1">
                    <a:lumMod val="75000"/>
                  </a:schemeClr>
                </a:solidFill>
              </a:rPr>
              <a:t>einer</a:t>
            </a:r>
            <a:r>
              <a:rPr lang="en-CA" sz="2400" b="1" dirty="0" smtClean="0">
                <a:solidFill>
                  <a:schemeClr val="accent1">
                    <a:lumMod val="75000"/>
                  </a:schemeClr>
                </a:solidFill>
              </a:rPr>
              <a:t> </a:t>
            </a:r>
            <a:r>
              <a:rPr lang="en-CA" sz="2400" b="1" dirty="0" err="1" smtClean="0">
                <a:solidFill>
                  <a:schemeClr val="accent1">
                    <a:lumMod val="75000"/>
                  </a:schemeClr>
                </a:solidFill>
              </a:rPr>
              <a:t>neuen</a:t>
            </a:r>
            <a:r>
              <a:rPr lang="en-CA" sz="2400" b="1" dirty="0" smtClean="0">
                <a:solidFill>
                  <a:schemeClr val="accent1">
                    <a:lumMod val="75000"/>
                  </a:schemeClr>
                </a:solidFill>
              </a:rPr>
              <a:t> </a:t>
            </a:r>
            <a:r>
              <a:rPr lang="en-CA" sz="2400" b="1" dirty="0" err="1" smtClean="0">
                <a:solidFill>
                  <a:schemeClr val="accent1">
                    <a:lumMod val="75000"/>
                  </a:schemeClr>
                </a:solidFill>
              </a:rPr>
              <a:t>Referenz</a:t>
            </a:r>
            <a:endParaRPr lang="en-CA" sz="2400" b="1" dirty="0" smtClean="0">
              <a:solidFill>
                <a:schemeClr val="accent1">
                  <a:lumMod val="75000"/>
                </a:schemeClr>
              </a:solidFill>
            </a:endParaRPr>
          </a:p>
          <a:p>
            <a:endParaRPr lang="en-CA" sz="2400" b="1" dirty="0">
              <a:solidFill>
                <a:srgbClr val="C00000"/>
              </a:solidFill>
            </a:endParaRPr>
          </a:p>
          <a:p>
            <a:r>
              <a:rPr lang="de-DE" b="1" dirty="0">
                <a:solidFill>
                  <a:schemeClr val="accent1">
                    <a:lumMod val="75000"/>
                  </a:schemeClr>
                </a:solidFill>
              </a:rPr>
              <a:t>References &gt; New </a:t>
            </a:r>
            <a:r>
              <a:rPr lang="de-DE" b="1" dirty="0" smtClean="0">
                <a:solidFill>
                  <a:schemeClr val="accent1">
                    <a:lumMod val="75000"/>
                  </a:schemeClr>
                </a:solidFill>
              </a:rPr>
              <a:t>Reference</a:t>
            </a:r>
          </a:p>
          <a:p>
            <a:endParaRPr lang="de-DE" b="1" dirty="0">
              <a:solidFill>
                <a:schemeClr val="accent1">
                  <a:lumMod val="75000"/>
                </a:schemeClr>
              </a:solidFill>
            </a:endParaRPr>
          </a:p>
          <a:p>
            <a:r>
              <a:rPr lang="de-DE" dirty="0" err="1" smtClean="0">
                <a:solidFill>
                  <a:schemeClr val="tx2">
                    <a:lumMod val="75000"/>
                  </a:schemeClr>
                </a:solidFill>
              </a:rPr>
              <a:t>EndNote</a:t>
            </a:r>
            <a:r>
              <a:rPr lang="de-DE" dirty="0" smtClean="0">
                <a:solidFill>
                  <a:schemeClr val="tx2">
                    <a:lumMod val="75000"/>
                  </a:schemeClr>
                </a:solidFill>
              </a:rPr>
              <a:t> </a:t>
            </a:r>
            <a:r>
              <a:rPr lang="de-DE" dirty="0">
                <a:solidFill>
                  <a:schemeClr val="tx2">
                    <a:lumMod val="75000"/>
                  </a:schemeClr>
                </a:solidFill>
              </a:rPr>
              <a:t>weist neuen Referenzen automatisch den Referenztyp </a:t>
            </a:r>
            <a:r>
              <a:rPr lang="de-DE" i="1" dirty="0">
                <a:solidFill>
                  <a:schemeClr val="tx2">
                    <a:lumMod val="75000"/>
                  </a:schemeClr>
                </a:solidFill>
              </a:rPr>
              <a:t>Journal </a:t>
            </a:r>
            <a:r>
              <a:rPr lang="de-DE" i="1" dirty="0" err="1">
                <a:solidFill>
                  <a:schemeClr val="tx2">
                    <a:lumMod val="75000"/>
                  </a:schemeClr>
                </a:solidFill>
              </a:rPr>
              <a:t>Article</a:t>
            </a:r>
            <a:r>
              <a:rPr lang="de-DE" i="1" dirty="0">
                <a:solidFill>
                  <a:schemeClr val="tx2">
                    <a:lumMod val="75000"/>
                  </a:schemeClr>
                </a:solidFill>
              </a:rPr>
              <a:t> </a:t>
            </a:r>
            <a:r>
              <a:rPr lang="de-DE" dirty="0">
                <a:solidFill>
                  <a:schemeClr val="tx2">
                    <a:lumMod val="75000"/>
                  </a:schemeClr>
                </a:solidFill>
              </a:rPr>
              <a:t>zu. </a:t>
            </a:r>
            <a:endParaRPr lang="de-DE" dirty="0" smtClean="0">
              <a:solidFill>
                <a:schemeClr val="tx2">
                  <a:lumMod val="75000"/>
                </a:schemeClr>
              </a:solidFill>
            </a:endParaRPr>
          </a:p>
          <a:p>
            <a:r>
              <a:rPr lang="de-DE" dirty="0" smtClean="0">
                <a:solidFill>
                  <a:schemeClr val="tx2">
                    <a:lumMod val="75000"/>
                  </a:schemeClr>
                </a:solidFill>
              </a:rPr>
              <a:t>Über </a:t>
            </a:r>
            <a:r>
              <a:rPr lang="de-DE" dirty="0">
                <a:solidFill>
                  <a:schemeClr val="tx2">
                    <a:lumMod val="75000"/>
                  </a:schemeClr>
                </a:solidFill>
              </a:rPr>
              <a:t>das Dropdown-Menü Reference Type können Sie den Referenztyp ändern. </a:t>
            </a:r>
            <a:endParaRPr lang="de-DE" dirty="0" smtClean="0">
              <a:solidFill>
                <a:schemeClr val="tx2">
                  <a:lumMod val="75000"/>
                </a:schemeClr>
              </a:solidFill>
            </a:endParaRPr>
          </a:p>
          <a:p>
            <a:endParaRPr lang="de-DE" dirty="0">
              <a:solidFill>
                <a:schemeClr val="tx2">
                  <a:lumMod val="75000"/>
                </a:schemeClr>
              </a:solidFill>
            </a:endParaRPr>
          </a:p>
          <a:p>
            <a:r>
              <a:rPr lang="de-DE" dirty="0">
                <a:solidFill>
                  <a:schemeClr val="tx2">
                    <a:lumMod val="75000"/>
                  </a:schemeClr>
                </a:solidFill>
              </a:rPr>
              <a:t>HINWEIS: Achten Sie bei der Eingabe der Referenzen stets darauf, dass der richtige </a:t>
            </a:r>
            <a:endParaRPr lang="de-DE" dirty="0" smtClean="0">
              <a:solidFill>
                <a:schemeClr val="tx2">
                  <a:lumMod val="75000"/>
                </a:schemeClr>
              </a:solidFill>
            </a:endParaRPr>
          </a:p>
          <a:p>
            <a:r>
              <a:rPr lang="de-DE" dirty="0" smtClean="0">
                <a:solidFill>
                  <a:schemeClr val="tx2">
                    <a:lumMod val="75000"/>
                  </a:schemeClr>
                </a:solidFill>
              </a:rPr>
              <a:t>Publikationstyp </a:t>
            </a:r>
            <a:r>
              <a:rPr lang="de-DE" dirty="0">
                <a:solidFill>
                  <a:schemeClr val="tx2">
                    <a:lumMod val="75000"/>
                  </a:schemeClr>
                </a:solidFill>
              </a:rPr>
              <a:t>ausgewählt </a:t>
            </a:r>
            <a:r>
              <a:rPr lang="de-DE" dirty="0" smtClean="0">
                <a:solidFill>
                  <a:schemeClr val="tx2">
                    <a:lumMod val="75000"/>
                  </a:schemeClr>
                </a:solidFill>
              </a:rPr>
              <a:t>ist</a:t>
            </a:r>
          </a:p>
          <a:p>
            <a:endParaRPr lang="de-DE" dirty="0">
              <a:solidFill>
                <a:schemeClr val="tx2">
                  <a:lumMod val="50000"/>
                </a:schemeClr>
              </a:solidFill>
            </a:endParaRPr>
          </a:p>
          <a:p>
            <a:endParaRPr lang="de-DE" dirty="0">
              <a:solidFill>
                <a:schemeClr val="tx2">
                  <a:lumMod val="50000"/>
                </a:schemeClr>
              </a:solidFill>
            </a:endParaRPr>
          </a:p>
        </p:txBody>
      </p:sp>
      <p:pic>
        <p:nvPicPr>
          <p:cNvPr id="10" name="Picture 9"/>
          <p:cNvPicPr>
            <a:picLocks noChangeAspect="1"/>
          </p:cNvPicPr>
          <p:nvPr/>
        </p:nvPicPr>
        <p:blipFill>
          <a:blip r:embed="rId2"/>
          <a:stretch>
            <a:fillRect/>
          </a:stretch>
        </p:blipFill>
        <p:spPr>
          <a:xfrm>
            <a:off x="438685" y="3385906"/>
            <a:ext cx="4940138" cy="2988518"/>
          </a:xfrm>
          <a:prstGeom prst="rect">
            <a:avLst/>
          </a:prstGeom>
        </p:spPr>
      </p:pic>
    </p:spTree>
    <p:extLst>
      <p:ext uri="{BB962C8B-B14F-4D97-AF65-F5344CB8AC3E}">
        <p14:creationId xmlns:p14="http://schemas.microsoft.com/office/powerpoint/2010/main" val="18421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5</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6" name="TextBox 5"/>
          <p:cNvSpPr txBox="1"/>
          <p:nvPr/>
        </p:nvSpPr>
        <p:spPr>
          <a:xfrm>
            <a:off x="290751" y="327167"/>
            <a:ext cx="4082208" cy="1569660"/>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Erstellen</a:t>
            </a:r>
            <a:r>
              <a:rPr lang="en-CA" sz="2400" b="1" dirty="0" smtClean="0">
                <a:solidFill>
                  <a:schemeClr val="accent1">
                    <a:lumMod val="75000"/>
                  </a:schemeClr>
                </a:solidFill>
              </a:rPr>
              <a:t> </a:t>
            </a:r>
            <a:r>
              <a:rPr lang="en-CA" sz="2400" b="1" dirty="0" err="1" smtClean="0">
                <a:solidFill>
                  <a:schemeClr val="accent1">
                    <a:lumMod val="75000"/>
                  </a:schemeClr>
                </a:solidFill>
              </a:rPr>
              <a:t>einer</a:t>
            </a:r>
            <a:r>
              <a:rPr lang="en-CA" sz="2400" b="1" dirty="0" smtClean="0">
                <a:solidFill>
                  <a:schemeClr val="accent1">
                    <a:lumMod val="75000"/>
                  </a:schemeClr>
                </a:solidFill>
              </a:rPr>
              <a:t> </a:t>
            </a:r>
            <a:r>
              <a:rPr lang="en-CA" sz="2400" b="1" dirty="0" err="1" smtClean="0">
                <a:solidFill>
                  <a:schemeClr val="accent1">
                    <a:lumMod val="75000"/>
                  </a:schemeClr>
                </a:solidFill>
              </a:rPr>
              <a:t>neuen</a:t>
            </a:r>
            <a:r>
              <a:rPr lang="en-CA" sz="2400" b="1" dirty="0" smtClean="0">
                <a:solidFill>
                  <a:schemeClr val="accent1">
                    <a:lumMod val="75000"/>
                  </a:schemeClr>
                </a:solidFill>
              </a:rPr>
              <a:t> </a:t>
            </a:r>
            <a:r>
              <a:rPr lang="en-CA" sz="2400" b="1" dirty="0" err="1" smtClean="0">
                <a:solidFill>
                  <a:schemeClr val="accent1">
                    <a:lumMod val="75000"/>
                  </a:schemeClr>
                </a:solidFill>
              </a:rPr>
              <a:t>Referenz</a:t>
            </a:r>
            <a:endParaRPr lang="en-CA" sz="2400" b="1" dirty="0" smtClean="0">
              <a:solidFill>
                <a:schemeClr val="accent1">
                  <a:lumMod val="75000"/>
                </a:schemeClr>
              </a:solidFill>
            </a:endParaRPr>
          </a:p>
          <a:p>
            <a:endParaRPr lang="de-DE" dirty="0">
              <a:solidFill>
                <a:schemeClr val="tx2">
                  <a:lumMod val="50000"/>
                </a:schemeClr>
              </a:solidFill>
            </a:endParaRPr>
          </a:p>
          <a:p>
            <a:endParaRPr lang="de-DE" dirty="0">
              <a:solidFill>
                <a:schemeClr val="tx2">
                  <a:lumMod val="50000"/>
                </a:schemeClr>
              </a:solidFill>
            </a:endParaRPr>
          </a:p>
        </p:txBody>
      </p:sp>
      <p:sp>
        <p:nvSpPr>
          <p:cNvPr id="8" name="Rectangle 7"/>
          <p:cNvSpPr/>
          <p:nvPr/>
        </p:nvSpPr>
        <p:spPr>
          <a:xfrm>
            <a:off x="290751" y="1597001"/>
            <a:ext cx="8627166" cy="3970318"/>
          </a:xfrm>
          <a:prstGeom prst="rect">
            <a:avLst/>
          </a:prstGeom>
        </p:spPr>
        <p:txBody>
          <a:bodyPr wrap="square">
            <a:spAutoFit/>
          </a:bodyPr>
          <a:lstStyle/>
          <a:p>
            <a:r>
              <a:rPr lang="de-DE" dirty="0">
                <a:solidFill>
                  <a:schemeClr val="tx2">
                    <a:lumMod val="75000"/>
                  </a:schemeClr>
                </a:solidFill>
              </a:rPr>
              <a:t>HINWEIS: </a:t>
            </a:r>
            <a:r>
              <a:rPr lang="de-DE" dirty="0" err="1">
                <a:solidFill>
                  <a:schemeClr val="tx2">
                    <a:lumMod val="75000"/>
                  </a:schemeClr>
                </a:solidFill>
              </a:rPr>
              <a:t>EndNote</a:t>
            </a:r>
            <a:r>
              <a:rPr lang="de-DE" dirty="0">
                <a:solidFill>
                  <a:schemeClr val="tx2">
                    <a:lumMod val="75000"/>
                  </a:schemeClr>
                </a:solidFill>
              </a:rPr>
              <a:t> unterscheidet nach Referenztypen, die sich auf den Typus des nachgewiesenen Dokuments beziehen. Die wichtigsten Referenztypen sind: </a:t>
            </a:r>
            <a:endParaRPr lang="de-DE" dirty="0" smtClean="0">
              <a:solidFill>
                <a:schemeClr val="tx2">
                  <a:lumMod val="75000"/>
                </a:schemeClr>
              </a:solidFill>
            </a:endParaRPr>
          </a:p>
          <a:p>
            <a:endParaRPr lang="de-DE" dirty="0" smtClean="0">
              <a:solidFill>
                <a:schemeClr val="tx2">
                  <a:lumMod val="75000"/>
                </a:schemeClr>
              </a:solidFill>
            </a:endParaRPr>
          </a:p>
          <a:p>
            <a:endParaRPr lang="de-DE" dirty="0">
              <a:solidFill>
                <a:schemeClr val="tx2">
                  <a:lumMod val="75000"/>
                </a:schemeClr>
              </a:solidFill>
            </a:endParaRPr>
          </a:p>
          <a:p>
            <a:endParaRPr lang="de-DE" dirty="0">
              <a:solidFill>
                <a:schemeClr val="tx2">
                  <a:lumMod val="75000"/>
                </a:schemeClr>
              </a:solidFill>
            </a:endParaRPr>
          </a:p>
          <a:p>
            <a:pPr marL="285750" indent="-285750">
              <a:buFont typeface="Arial" panose="020B0604020202020204" pitchFamily="34" charset="0"/>
              <a:buChar char="•"/>
            </a:pPr>
            <a:r>
              <a:rPr lang="de-DE" dirty="0">
                <a:solidFill>
                  <a:schemeClr val="tx2">
                    <a:lumMod val="75000"/>
                  </a:schemeClr>
                </a:solidFill>
              </a:rPr>
              <a:t>Book – </a:t>
            </a:r>
            <a:r>
              <a:rPr lang="de-DE" dirty="0" smtClean="0">
                <a:solidFill>
                  <a:schemeClr val="tx2">
                    <a:lumMod val="75000"/>
                  </a:schemeClr>
                </a:solidFill>
              </a:rPr>
              <a:t>Monographien</a:t>
            </a:r>
          </a:p>
          <a:p>
            <a:pPr marL="285750" indent="-285750">
              <a:buFont typeface="Arial" panose="020B0604020202020204" pitchFamily="34" charset="0"/>
              <a:buChar char="•"/>
            </a:pPr>
            <a:r>
              <a:rPr lang="de-DE" dirty="0" err="1">
                <a:solidFill>
                  <a:schemeClr val="tx2">
                    <a:lumMod val="75000"/>
                  </a:schemeClr>
                </a:solidFill>
              </a:rPr>
              <a:t>Edited</a:t>
            </a:r>
            <a:r>
              <a:rPr lang="de-DE" dirty="0">
                <a:solidFill>
                  <a:schemeClr val="tx2">
                    <a:lumMod val="75000"/>
                  </a:schemeClr>
                </a:solidFill>
              </a:rPr>
              <a:t> Book – Sammelwerk mit Aufsätzen, die von einem Herausgeber zusammengestellt </a:t>
            </a:r>
            <a:r>
              <a:rPr lang="de-DE" dirty="0" smtClean="0">
                <a:solidFill>
                  <a:schemeClr val="tx2">
                    <a:lumMod val="75000"/>
                  </a:schemeClr>
                </a:solidFill>
              </a:rPr>
              <a:t>wurden</a:t>
            </a:r>
          </a:p>
          <a:p>
            <a:pPr marL="285750" indent="-285750">
              <a:buFont typeface="Arial" panose="020B0604020202020204" pitchFamily="34" charset="0"/>
              <a:buChar char="•"/>
            </a:pPr>
            <a:r>
              <a:rPr lang="de-DE" dirty="0">
                <a:solidFill>
                  <a:schemeClr val="tx2">
                    <a:lumMod val="75000"/>
                  </a:schemeClr>
                </a:solidFill>
              </a:rPr>
              <a:t>Book </a:t>
            </a:r>
            <a:r>
              <a:rPr lang="de-DE" dirty="0" err="1">
                <a:solidFill>
                  <a:schemeClr val="tx2">
                    <a:lumMod val="75000"/>
                  </a:schemeClr>
                </a:solidFill>
              </a:rPr>
              <a:t>Section</a:t>
            </a:r>
            <a:r>
              <a:rPr lang="de-DE" dirty="0">
                <a:solidFill>
                  <a:schemeClr val="tx2">
                    <a:lumMod val="75000"/>
                  </a:schemeClr>
                </a:solidFill>
              </a:rPr>
              <a:t> – Aufsatz in einem </a:t>
            </a:r>
            <a:r>
              <a:rPr lang="de-DE" dirty="0" smtClean="0">
                <a:solidFill>
                  <a:schemeClr val="tx2">
                    <a:lumMod val="75000"/>
                  </a:schemeClr>
                </a:solidFill>
              </a:rPr>
              <a:t>Sammelwerk</a:t>
            </a:r>
          </a:p>
          <a:p>
            <a:pPr marL="285750" indent="-285750">
              <a:buFont typeface="Arial" panose="020B0604020202020204" pitchFamily="34" charset="0"/>
              <a:buChar char="•"/>
            </a:pPr>
            <a:r>
              <a:rPr lang="de-DE" dirty="0">
                <a:solidFill>
                  <a:schemeClr val="tx2">
                    <a:lumMod val="75000"/>
                  </a:schemeClr>
                </a:solidFill>
              </a:rPr>
              <a:t>Journal </a:t>
            </a:r>
            <a:r>
              <a:rPr lang="de-DE" dirty="0" err="1">
                <a:solidFill>
                  <a:schemeClr val="tx2">
                    <a:lumMod val="75000"/>
                  </a:schemeClr>
                </a:solidFill>
              </a:rPr>
              <a:t>Article</a:t>
            </a:r>
            <a:r>
              <a:rPr lang="de-DE" dirty="0">
                <a:solidFill>
                  <a:schemeClr val="tx2">
                    <a:lumMod val="75000"/>
                  </a:schemeClr>
                </a:solidFill>
              </a:rPr>
              <a:t> – Aufsatz in einer </a:t>
            </a:r>
            <a:r>
              <a:rPr lang="de-DE" dirty="0" smtClean="0">
                <a:solidFill>
                  <a:schemeClr val="tx2">
                    <a:lumMod val="75000"/>
                  </a:schemeClr>
                </a:solidFill>
              </a:rPr>
              <a:t>Zeitschrift</a:t>
            </a:r>
          </a:p>
          <a:p>
            <a:pPr marL="285750" indent="-285750">
              <a:buFont typeface="Arial" panose="020B0604020202020204" pitchFamily="34" charset="0"/>
              <a:buChar char="•"/>
            </a:pPr>
            <a:r>
              <a:rPr lang="de-DE" dirty="0">
                <a:solidFill>
                  <a:schemeClr val="tx2">
                    <a:lumMod val="75000"/>
                  </a:schemeClr>
                </a:solidFill>
              </a:rPr>
              <a:t>Webpage – </a:t>
            </a:r>
            <a:r>
              <a:rPr lang="de-DE" dirty="0" smtClean="0">
                <a:solidFill>
                  <a:schemeClr val="tx2">
                    <a:lumMod val="75000"/>
                  </a:schemeClr>
                </a:solidFill>
              </a:rPr>
              <a:t>Internetseite</a:t>
            </a:r>
          </a:p>
          <a:p>
            <a:endParaRPr lang="de-DE" dirty="0" smtClean="0">
              <a:solidFill>
                <a:schemeClr val="tx2">
                  <a:lumMod val="75000"/>
                </a:schemeClr>
              </a:solidFill>
            </a:endParaRPr>
          </a:p>
          <a:p>
            <a:endParaRPr lang="de-DE" dirty="0">
              <a:solidFill>
                <a:schemeClr val="tx2">
                  <a:lumMod val="75000"/>
                </a:schemeClr>
              </a:solidFill>
            </a:endParaRPr>
          </a:p>
          <a:p>
            <a:r>
              <a:rPr lang="de-DE" dirty="0">
                <a:solidFill>
                  <a:schemeClr val="tx2">
                    <a:lumMod val="75000"/>
                  </a:schemeClr>
                </a:solidFill>
              </a:rPr>
              <a:t>u</a:t>
            </a:r>
            <a:r>
              <a:rPr lang="de-DE" dirty="0" smtClean="0">
                <a:solidFill>
                  <a:schemeClr val="tx2">
                    <a:lumMod val="75000"/>
                  </a:schemeClr>
                </a:solidFill>
              </a:rPr>
              <a:t>nd andere…</a:t>
            </a:r>
            <a:endParaRPr lang="de-DE" dirty="0">
              <a:solidFill>
                <a:schemeClr val="tx2">
                  <a:lumMod val="75000"/>
                </a:schemeClr>
              </a:solidFill>
            </a:endParaRPr>
          </a:p>
        </p:txBody>
      </p:sp>
    </p:spTree>
    <p:extLst>
      <p:ext uri="{BB962C8B-B14F-4D97-AF65-F5344CB8AC3E}">
        <p14:creationId xmlns:p14="http://schemas.microsoft.com/office/powerpoint/2010/main" val="1568946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6</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7" name="TextBox 6"/>
          <p:cNvSpPr txBox="1"/>
          <p:nvPr/>
        </p:nvSpPr>
        <p:spPr>
          <a:xfrm>
            <a:off x="344556" y="21750"/>
            <a:ext cx="4082208" cy="1015663"/>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Erstellen</a:t>
            </a:r>
            <a:r>
              <a:rPr lang="en-CA" sz="2400" b="1" dirty="0" smtClean="0">
                <a:solidFill>
                  <a:schemeClr val="accent1">
                    <a:lumMod val="75000"/>
                  </a:schemeClr>
                </a:solidFill>
              </a:rPr>
              <a:t> </a:t>
            </a:r>
            <a:r>
              <a:rPr lang="en-CA" sz="2400" b="1" dirty="0" err="1" smtClean="0">
                <a:solidFill>
                  <a:schemeClr val="accent1">
                    <a:lumMod val="75000"/>
                  </a:schemeClr>
                </a:solidFill>
              </a:rPr>
              <a:t>einer</a:t>
            </a:r>
            <a:r>
              <a:rPr lang="en-CA" sz="2400" b="1" dirty="0" smtClean="0">
                <a:solidFill>
                  <a:schemeClr val="accent1">
                    <a:lumMod val="75000"/>
                  </a:schemeClr>
                </a:solidFill>
              </a:rPr>
              <a:t> </a:t>
            </a:r>
            <a:r>
              <a:rPr lang="en-CA" sz="2400" b="1" dirty="0" err="1" smtClean="0">
                <a:solidFill>
                  <a:schemeClr val="accent1">
                    <a:lumMod val="75000"/>
                  </a:schemeClr>
                </a:solidFill>
              </a:rPr>
              <a:t>neuen</a:t>
            </a:r>
            <a:r>
              <a:rPr lang="en-CA" sz="2400" b="1" dirty="0" smtClean="0">
                <a:solidFill>
                  <a:schemeClr val="accent1">
                    <a:lumMod val="75000"/>
                  </a:schemeClr>
                </a:solidFill>
              </a:rPr>
              <a:t> </a:t>
            </a:r>
            <a:r>
              <a:rPr lang="en-CA" sz="2400" b="1" dirty="0" err="1" smtClean="0">
                <a:solidFill>
                  <a:schemeClr val="accent1">
                    <a:lumMod val="75000"/>
                  </a:schemeClr>
                </a:solidFill>
              </a:rPr>
              <a:t>Referenz</a:t>
            </a:r>
            <a:endParaRPr lang="en-CA" sz="1600" dirty="0">
              <a:solidFill>
                <a:schemeClr val="accent1">
                  <a:lumMod val="75000"/>
                </a:schemeClr>
              </a:solidFill>
            </a:endParaRPr>
          </a:p>
        </p:txBody>
      </p:sp>
      <p:sp>
        <p:nvSpPr>
          <p:cNvPr id="9" name="Rectangle 8"/>
          <p:cNvSpPr/>
          <p:nvPr/>
        </p:nvSpPr>
        <p:spPr>
          <a:xfrm>
            <a:off x="198385" y="1841622"/>
            <a:ext cx="8705315" cy="3139321"/>
          </a:xfrm>
          <a:prstGeom prst="rect">
            <a:avLst/>
          </a:prstGeom>
        </p:spPr>
        <p:txBody>
          <a:bodyPr wrap="square">
            <a:spAutoFit/>
          </a:bodyPr>
          <a:lstStyle/>
          <a:p>
            <a:pPr marL="342900" indent="-342900">
              <a:buFont typeface="Arial" panose="020B0604020202020204" pitchFamily="34" charset="0"/>
              <a:buChar char="•"/>
            </a:pPr>
            <a:r>
              <a:rPr lang="de-DE" dirty="0" smtClean="0">
                <a:solidFill>
                  <a:schemeClr val="tx2">
                    <a:lumMod val="50000"/>
                  </a:schemeClr>
                </a:solidFill>
              </a:rPr>
              <a:t>Je nach </a:t>
            </a:r>
            <a:r>
              <a:rPr lang="de-DE" dirty="0">
                <a:solidFill>
                  <a:schemeClr val="tx2">
                    <a:lumMod val="50000"/>
                  </a:schemeClr>
                </a:solidFill>
              </a:rPr>
              <a:t>Wahl des </a:t>
            </a:r>
            <a:r>
              <a:rPr lang="de-DE" i="1" dirty="0">
                <a:solidFill>
                  <a:schemeClr val="tx2">
                    <a:lumMod val="50000"/>
                  </a:schemeClr>
                </a:solidFill>
              </a:rPr>
              <a:t>Reference Type</a:t>
            </a:r>
            <a:r>
              <a:rPr lang="de-DE" dirty="0">
                <a:solidFill>
                  <a:schemeClr val="tx2">
                    <a:lumMod val="50000"/>
                  </a:schemeClr>
                </a:solidFill>
              </a:rPr>
              <a:t> erhalten die Eingabefelder unterschiedliche Bezeichnungen. Der Reference Type „</a:t>
            </a:r>
            <a:r>
              <a:rPr lang="de-DE" dirty="0" err="1">
                <a:solidFill>
                  <a:schemeClr val="tx2">
                    <a:lumMod val="50000"/>
                  </a:schemeClr>
                </a:solidFill>
              </a:rPr>
              <a:t>Generic</a:t>
            </a:r>
            <a:r>
              <a:rPr lang="de-DE" dirty="0">
                <a:solidFill>
                  <a:schemeClr val="tx2">
                    <a:lumMod val="50000"/>
                  </a:schemeClr>
                </a:solidFill>
              </a:rPr>
              <a:t>“ enthält alle zur Verfügung stehenden Felder mit der entsprechenden systeminternen Bezeichnung</a:t>
            </a:r>
            <a:r>
              <a:rPr lang="de-DE" dirty="0" smtClean="0">
                <a:solidFill>
                  <a:schemeClr val="tx2">
                    <a:lumMod val="50000"/>
                  </a:schemeClr>
                </a:solidFill>
              </a:rPr>
              <a:t>.</a:t>
            </a:r>
          </a:p>
          <a:p>
            <a:endParaRPr lang="de-DE" dirty="0">
              <a:solidFill>
                <a:schemeClr val="tx2">
                  <a:lumMod val="50000"/>
                </a:schemeClr>
              </a:solidFill>
            </a:endParaRPr>
          </a:p>
          <a:p>
            <a:endParaRPr lang="de-DE" dirty="0" smtClean="0">
              <a:solidFill>
                <a:schemeClr val="tx2">
                  <a:lumMod val="50000"/>
                </a:schemeClr>
              </a:solidFill>
            </a:endParaRPr>
          </a:p>
          <a:p>
            <a:endParaRPr lang="de-DE" dirty="0" smtClean="0">
              <a:solidFill>
                <a:schemeClr val="tx2">
                  <a:lumMod val="50000"/>
                </a:schemeClr>
              </a:solidFill>
            </a:endParaRPr>
          </a:p>
          <a:p>
            <a:pPr marL="342900" indent="-342900">
              <a:buFont typeface="Arial" panose="020B0604020202020204" pitchFamily="34" charset="0"/>
              <a:buChar char="•"/>
            </a:pPr>
            <a:r>
              <a:rPr lang="de-DE" dirty="0">
                <a:solidFill>
                  <a:schemeClr val="tx2">
                    <a:lumMod val="50000"/>
                  </a:schemeClr>
                </a:solidFill>
              </a:rPr>
              <a:t>Die Autoren sollten in der Form </a:t>
            </a:r>
            <a:r>
              <a:rPr lang="de-DE" i="1" dirty="0">
                <a:solidFill>
                  <a:schemeClr val="tx2">
                    <a:lumMod val="50000"/>
                  </a:schemeClr>
                </a:solidFill>
              </a:rPr>
              <a:t>Nachname, Vorname</a:t>
            </a:r>
            <a:r>
              <a:rPr lang="de-DE" dirty="0">
                <a:solidFill>
                  <a:schemeClr val="tx2">
                    <a:lumMod val="50000"/>
                  </a:schemeClr>
                </a:solidFill>
              </a:rPr>
              <a:t> eingegeben werden. </a:t>
            </a:r>
            <a:r>
              <a:rPr lang="de-DE" u="sng" dirty="0">
                <a:solidFill>
                  <a:schemeClr val="tx2">
                    <a:lumMod val="50000"/>
                  </a:schemeClr>
                </a:solidFill>
              </a:rPr>
              <a:t>Mehrere Autoren</a:t>
            </a:r>
            <a:r>
              <a:rPr lang="de-DE" dirty="0">
                <a:solidFill>
                  <a:schemeClr val="tx2">
                    <a:lumMod val="50000"/>
                  </a:schemeClr>
                </a:solidFill>
              </a:rPr>
              <a:t> müssen durch einen </a:t>
            </a:r>
            <a:r>
              <a:rPr lang="de-DE" u="sng" dirty="0">
                <a:solidFill>
                  <a:schemeClr val="tx2">
                    <a:lumMod val="50000"/>
                  </a:schemeClr>
                </a:solidFill>
              </a:rPr>
              <a:t>Zeilenwechsel</a:t>
            </a:r>
            <a:r>
              <a:rPr lang="de-DE" dirty="0">
                <a:solidFill>
                  <a:schemeClr val="tx2">
                    <a:lumMod val="50000"/>
                  </a:schemeClr>
                </a:solidFill>
              </a:rPr>
              <a:t> voneinander getrennt werden. Handelt es sich um eine Körperschaft bzw. Institution, muss der Eintrag mit einem Komma enden (z. B. „Freie Universität Berlin,“) um zu vermeiden, dass die spezielle Namensfunktion von </a:t>
            </a:r>
            <a:r>
              <a:rPr lang="de-DE" dirty="0" err="1">
                <a:solidFill>
                  <a:schemeClr val="tx2">
                    <a:lumMod val="50000"/>
                  </a:schemeClr>
                </a:solidFill>
              </a:rPr>
              <a:t>EndNote</a:t>
            </a:r>
            <a:r>
              <a:rPr lang="de-DE" dirty="0">
                <a:solidFill>
                  <a:schemeClr val="tx2">
                    <a:lumMod val="50000"/>
                  </a:schemeClr>
                </a:solidFill>
              </a:rPr>
              <a:t> den Eintrag als Personennamen wertet</a:t>
            </a:r>
            <a:r>
              <a:rPr lang="de-DE" dirty="0" smtClean="0">
                <a:solidFill>
                  <a:schemeClr val="tx2">
                    <a:lumMod val="50000"/>
                  </a:schemeClr>
                </a:solidFill>
              </a:rPr>
              <a:t>.</a:t>
            </a:r>
          </a:p>
        </p:txBody>
      </p:sp>
    </p:spTree>
    <p:extLst>
      <p:ext uri="{BB962C8B-B14F-4D97-AF65-F5344CB8AC3E}">
        <p14:creationId xmlns:p14="http://schemas.microsoft.com/office/powerpoint/2010/main" val="60788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7</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7" name="TextBox 6"/>
          <p:cNvSpPr txBox="1"/>
          <p:nvPr/>
        </p:nvSpPr>
        <p:spPr>
          <a:xfrm>
            <a:off x="344556" y="21750"/>
            <a:ext cx="4082208" cy="1015663"/>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Erstellen</a:t>
            </a:r>
            <a:r>
              <a:rPr lang="en-CA" sz="2400" b="1" dirty="0" smtClean="0">
                <a:solidFill>
                  <a:schemeClr val="accent1">
                    <a:lumMod val="75000"/>
                  </a:schemeClr>
                </a:solidFill>
              </a:rPr>
              <a:t> </a:t>
            </a:r>
            <a:r>
              <a:rPr lang="en-CA" sz="2400" b="1" dirty="0" err="1" smtClean="0">
                <a:solidFill>
                  <a:schemeClr val="accent1">
                    <a:lumMod val="75000"/>
                  </a:schemeClr>
                </a:solidFill>
              </a:rPr>
              <a:t>einer</a:t>
            </a:r>
            <a:r>
              <a:rPr lang="en-CA" sz="2400" b="1" dirty="0" smtClean="0">
                <a:solidFill>
                  <a:schemeClr val="accent1">
                    <a:lumMod val="75000"/>
                  </a:schemeClr>
                </a:solidFill>
              </a:rPr>
              <a:t> </a:t>
            </a:r>
            <a:r>
              <a:rPr lang="en-CA" sz="2400" b="1" dirty="0" err="1" smtClean="0">
                <a:solidFill>
                  <a:schemeClr val="accent1">
                    <a:lumMod val="75000"/>
                  </a:schemeClr>
                </a:solidFill>
              </a:rPr>
              <a:t>neuen</a:t>
            </a:r>
            <a:r>
              <a:rPr lang="en-CA" sz="2400" b="1" dirty="0" smtClean="0">
                <a:solidFill>
                  <a:schemeClr val="accent1">
                    <a:lumMod val="75000"/>
                  </a:schemeClr>
                </a:solidFill>
              </a:rPr>
              <a:t> </a:t>
            </a:r>
            <a:r>
              <a:rPr lang="en-CA" sz="2400" b="1" dirty="0" err="1" smtClean="0">
                <a:solidFill>
                  <a:schemeClr val="accent1">
                    <a:lumMod val="75000"/>
                  </a:schemeClr>
                </a:solidFill>
              </a:rPr>
              <a:t>Referenz</a:t>
            </a:r>
            <a:endParaRPr lang="en-CA" sz="1600" dirty="0">
              <a:solidFill>
                <a:schemeClr val="accent1">
                  <a:lumMod val="75000"/>
                </a:schemeClr>
              </a:solidFill>
            </a:endParaRPr>
          </a:p>
        </p:txBody>
      </p:sp>
      <p:sp>
        <p:nvSpPr>
          <p:cNvPr id="9" name="Rectangle 8"/>
          <p:cNvSpPr/>
          <p:nvPr/>
        </p:nvSpPr>
        <p:spPr>
          <a:xfrm>
            <a:off x="272351" y="1603369"/>
            <a:ext cx="8705315" cy="4247317"/>
          </a:xfrm>
          <a:prstGeom prst="rect">
            <a:avLst/>
          </a:prstGeom>
        </p:spPr>
        <p:txBody>
          <a:bodyPr wrap="square">
            <a:spAutoFit/>
          </a:bodyPr>
          <a:lstStyle/>
          <a:p>
            <a:pPr marL="342900" indent="-342900">
              <a:buFont typeface="Arial" panose="020B0604020202020204" pitchFamily="34" charset="0"/>
              <a:buChar char="•"/>
            </a:pPr>
            <a:r>
              <a:rPr lang="de-DE" u="sng" dirty="0" smtClean="0">
                <a:solidFill>
                  <a:schemeClr val="tx2">
                    <a:lumMod val="75000"/>
                  </a:schemeClr>
                </a:solidFill>
              </a:rPr>
              <a:t>Titelangaben</a:t>
            </a:r>
            <a:r>
              <a:rPr lang="de-DE" dirty="0" smtClean="0">
                <a:solidFill>
                  <a:schemeClr val="tx2">
                    <a:lumMod val="75000"/>
                  </a:schemeClr>
                </a:solidFill>
              </a:rPr>
              <a:t> </a:t>
            </a:r>
            <a:r>
              <a:rPr lang="de-DE" dirty="0">
                <a:solidFill>
                  <a:schemeClr val="tx2">
                    <a:lumMod val="75000"/>
                  </a:schemeClr>
                </a:solidFill>
              </a:rPr>
              <a:t>sollten am Ende keinen Punkt oder andere Satzzeichen enthalten. Diese werden erst bei der Ausgabe der Daten gesetzt</a:t>
            </a:r>
            <a:r>
              <a:rPr lang="de-DE" dirty="0" smtClean="0">
                <a:solidFill>
                  <a:schemeClr val="tx2">
                    <a:lumMod val="75000"/>
                  </a:schemeClr>
                </a:solidFill>
              </a:rPr>
              <a:t>.</a:t>
            </a:r>
          </a:p>
          <a:p>
            <a:pPr marL="342900" indent="-342900">
              <a:buFont typeface="Arial" panose="020B0604020202020204" pitchFamily="34" charset="0"/>
              <a:buChar char="•"/>
            </a:pPr>
            <a:endParaRPr lang="de-DE" dirty="0">
              <a:solidFill>
                <a:schemeClr val="tx2">
                  <a:lumMod val="75000"/>
                </a:schemeClr>
              </a:solidFill>
            </a:endParaRPr>
          </a:p>
          <a:p>
            <a:endParaRPr lang="de-DE" dirty="0" smtClean="0">
              <a:solidFill>
                <a:schemeClr val="tx2">
                  <a:lumMod val="75000"/>
                </a:schemeClr>
              </a:solidFill>
            </a:endParaRPr>
          </a:p>
          <a:p>
            <a:pPr marL="342900" indent="-342900">
              <a:buFont typeface="Arial" panose="020B0604020202020204" pitchFamily="34" charset="0"/>
              <a:buChar char="•"/>
            </a:pPr>
            <a:r>
              <a:rPr lang="de-DE" u="sng" dirty="0" smtClean="0">
                <a:solidFill>
                  <a:schemeClr val="tx2">
                    <a:lumMod val="75000"/>
                  </a:schemeClr>
                </a:solidFill>
              </a:rPr>
              <a:t>Seitenangaben</a:t>
            </a:r>
            <a:r>
              <a:rPr lang="de-DE" dirty="0" smtClean="0">
                <a:solidFill>
                  <a:schemeClr val="tx2">
                    <a:lumMod val="75000"/>
                  </a:schemeClr>
                </a:solidFill>
              </a:rPr>
              <a:t> </a:t>
            </a:r>
            <a:r>
              <a:rPr lang="de-DE" dirty="0">
                <a:solidFill>
                  <a:schemeClr val="tx2">
                    <a:lumMod val="75000"/>
                  </a:schemeClr>
                </a:solidFill>
              </a:rPr>
              <a:t>sollten ohne Kürzel wie „S.“ oder „p.“ eingeben werden. Auch hier erfolgt das Einfügen der Zeichen erst bei der Datenausgabe</a:t>
            </a:r>
            <a:r>
              <a:rPr lang="de-DE" dirty="0" smtClean="0">
                <a:solidFill>
                  <a:schemeClr val="tx2">
                    <a:lumMod val="75000"/>
                  </a:schemeClr>
                </a:solidFill>
              </a:rPr>
              <a:t>.</a:t>
            </a:r>
          </a:p>
          <a:p>
            <a:pPr marL="342900" indent="-342900">
              <a:buFont typeface="Arial" panose="020B0604020202020204" pitchFamily="34" charset="0"/>
              <a:buChar char="•"/>
            </a:pPr>
            <a:endParaRPr lang="de-DE" dirty="0">
              <a:solidFill>
                <a:schemeClr val="tx2">
                  <a:lumMod val="75000"/>
                </a:schemeClr>
              </a:solidFill>
            </a:endParaRPr>
          </a:p>
          <a:p>
            <a:endParaRPr lang="de-DE" dirty="0" smtClean="0">
              <a:solidFill>
                <a:schemeClr val="tx2">
                  <a:lumMod val="75000"/>
                </a:schemeClr>
              </a:solidFill>
            </a:endParaRPr>
          </a:p>
          <a:p>
            <a:pPr marL="342900" indent="-342900">
              <a:buFont typeface="Arial" panose="020B0604020202020204" pitchFamily="34" charset="0"/>
              <a:buChar char="•"/>
            </a:pPr>
            <a:r>
              <a:rPr lang="de-DE" dirty="0">
                <a:solidFill>
                  <a:schemeClr val="tx2">
                    <a:lumMod val="75000"/>
                  </a:schemeClr>
                </a:solidFill>
              </a:rPr>
              <a:t>„Term </a:t>
            </a:r>
            <a:r>
              <a:rPr lang="de-DE" dirty="0" err="1">
                <a:solidFill>
                  <a:schemeClr val="tx2">
                    <a:lumMod val="75000"/>
                  </a:schemeClr>
                </a:solidFill>
              </a:rPr>
              <a:t>lists</a:t>
            </a:r>
            <a:r>
              <a:rPr lang="de-DE" dirty="0">
                <a:solidFill>
                  <a:schemeClr val="tx2">
                    <a:lumMod val="75000"/>
                  </a:schemeClr>
                </a:solidFill>
              </a:rPr>
              <a:t>“ vereinfachen die Dateneingabe und gewährleisten die Homogenität der Einträge. </a:t>
            </a:r>
            <a:r>
              <a:rPr lang="de-DE" dirty="0" err="1">
                <a:solidFill>
                  <a:schemeClr val="tx2">
                    <a:lumMod val="75000"/>
                  </a:schemeClr>
                </a:solidFill>
              </a:rPr>
              <a:t>EndNote</a:t>
            </a:r>
            <a:r>
              <a:rPr lang="de-DE" dirty="0">
                <a:solidFill>
                  <a:schemeClr val="tx2">
                    <a:lumMod val="75000"/>
                  </a:schemeClr>
                </a:solidFill>
              </a:rPr>
              <a:t> legt standardmäßig die Listen </a:t>
            </a:r>
            <a:r>
              <a:rPr lang="de-DE" i="1" dirty="0" err="1">
                <a:solidFill>
                  <a:schemeClr val="tx2">
                    <a:lumMod val="75000"/>
                  </a:schemeClr>
                </a:solidFill>
              </a:rPr>
              <a:t>Author</a:t>
            </a:r>
            <a:r>
              <a:rPr lang="de-DE" i="1" dirty="0">
                <a:solidFill>
                  <a:schemeClr val="tx2">
                    <a:lumMod val="75000"/>
                  </a:schemeClr>
                </a:solidFill>
              </a:rPr>
              <a:t>, Journals und Keywords </a:t>
            </a:r>
            <a:r>
              <a:rPr lang="de-DE" dirty="0">
                <a:solidFill>
                  <a:schemeClr val="tx2">
                    <a:lumMod val="75000"/>
                  </a:schemeClr>
                </a:solidFill>
              </a:rPr>
              <a:t>an und verknüpft diese mit den Einträgen der entsprechenden Felder. Wenn in einem Datenfeld, das mit einer Term List verknüpft ist, neue Daten eingetippt werden, gleicht das Programm die Eingabe mit der Liste ab. Ist ein Eintrag vorhanden, schlägt es diesen vor. Wird keine Entsprechung gefunden, erscheint beim Eintippen der Eintrag rot. Mit dem Abspeichern des Satzes wird der Eintrag in die </a:t>
            </a:r>
            <a:r>
              <a:rPr lang="de-DE" i="1" dirty="0">
                <a:solidFill>
                  <a:schemeClr val="tx2">
                    <a:lumMod val="75000"/>
                  </a:schemeClr>
                </a:solidFill>
              </a:rPr>
              <a:t>Term List</a:t>
            </a:r>
            <a:r>
              <a:rPr lang="de-DE" dirty="0">
                <a:solidFill>
                  <a:schemeClr val="tx2">
                    <a:lumMod val="75000"/>
                  </a:schemeClr>
                </a:solidFill>
              </a:rPr>
              <a:t> übernommen.</a:t>
            </a:r>
            <a:endParaRPr lang="en-CA" dirty="0">
              <a:solidFill>
                <a:schemeClr val="tx2">
                  <a:lumMod val="75000"/>
                </a:schemeClr>
              </a:solidFill>
            </a:endParaRPr>
          </a:p>
        </p:txBody>
      </p:sp>
    </p:spTree>
    <p:extLst>
      <p:ext uri="{BB962C8B-B14F-4D97-AF65-F5344CB8AC3E}">
        <p14:creationId xmlns:p14="http://schemas.microsoft.com/office/powerpoint/2010/main" val="75831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8</a:t>
            </a:fld>
            <a:r>
              <a:rPr lang="en-CA" sz="1600" dirty="0">
                <a:solidFill>
                  <a:schemeClr val="tx2">
                    <a:lumMod val="75000"/>
                  </a:schemeClr>
                </a:solidFill>
              </a:rPr>
              <a:t>                                                                                                                                 </a:t>
            </a:r>
            <a:endParaRPr lang="de-DE" sz="1600" dirty="0">
              <a:solidFill>
                <a:schemeClr val="tx2">
                  <a:lumMod val="75000"/>
                </a:schemeClr>
              </a:solidFill>
            </a:endParaRPr>
          </a:p>
        </p:txBody>
      </p:sp>
      <p:sp>
        <p:nvSpPr>
          <p:cNvPr id="2" name="TextBox 1"/>
          <p:cNvSpPr txBox="1"/>
          <p:nvPr/>
        </p:nvSpPr>
        <p:spPr>
          <a:xfrm>
            <a:off x="106020" y="1344809"/>
            <a:ext cx="184731" cy="1200329"/>
          </a:xfrm>
          <a:prstGeom prst="rect">
            <a:avLst/>
          </a:prstGeom>
          <a:noFill/>
        </p:spPr>
        <p:txBody>
          <a:bodyPr wrap="none" rtlCol="0">
            <a:spAutoFit/>
          </a:bodyPr>
          <a:lstStyle/>
          <a:p>
            <a:endParaRPr lang="de-DE" dirty="0"/>
          </a:p>
          <a:p>
            <a:endParaRPr lang="de-DE" dirty="0"/>
          </a:p>
          <a:p>
            <a:endParaRPr lang="de-DE" dirty="0"/>
          </a:p>
          <a:p>
            <a:endParaRPr lang="de-DE" dirty="0"/>
          </a:p>
        </p:txBody>
      </p:sp>
      <p:sp>
        <p:nvSpPr>
          <p:cNvPr id="7" name="TextBox 6"/>
          <p:cNvSpPr txBox="1"/>
          <p:nvPr/>
        </p:nvSpPr>
        <p:spPr>
          <a:xfrm>
            <a:off x="344556" y="21750"/>
            <a:ext cx="4082208" cy="1015663"/>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Erstellen</a:t>
            </a:r>
            <a:r>
              <a:rPr lang="en-CA" sz="2400" b="1" dirty="0" smtClean="0">
                <a:solidFill>
                  <a:schemeClr val="accent1">
                    <a:lumMod val="75000"/>
                  </a:schemeClr>
                </a:solidFill>
              </a:rPr>
              <a:t> </a:t>
            </a:r>
            <a:r>
              <a:rPr lang="en-CA" sz="2400" b="1" dirty="0" err="1" smtClean="0">
                <a:solidFill>
                  <a:schemeClr val="accent1">
                    <a:lumMod val="75000"/>
                  </a:schemeClr>
                </a:solidFill>
              </a:rPr>
              <a:t>einer</a:t>
            </a:r>
            <a:r>
              <a:rPr lang="en-CA" sz="2400" b="1" dirty="0" smtClean="0">
                <a:solidFill>
                  <a:schemeClr val="accent1">
                    <a:lumMod val="75000"/>
                  </a:schemeClr>
                </a:solidFill>
              </a:rPr>
              <a:t> </a:t>
            </a:r>
            <a:r>
              <a:rPr lang="en-CA" sz="2400" b="1" dirty="0" err="1" smtClean="0">
                <a:solidFill>
                  <a:schemeClr val="accent1">
                    <a:lumMod val="75000"/>
                  </a:schemeClr>
                </a:solidFill>
              </a:rPr>
              <a:t>neuen</a:t>
            </a:r>
            <a:r>
              <a:rPr lang="en-CA" sz="2400" b="1" dirty="0" smtClean="0">
                <a:solidFill>
                  <a:schemeClr val="accent1">
                    <a:lumMod val="75000"/>
                  </a:schemeClr>
                </a:solidFill>
              </a:rPr>
              <a:t> </a:t>
            </a:r>
            <a:r>
              <a:rPr lang="en-CA" sz="2400" b="1" dirty="0" err="1" smtClean="0">
                <a:solidFill>
                  <a:schemeClr val="accent1">
                    <a:lumMod val="75000"/>
                  </a:schemeClr>
                </a:solidFill>
              </a:rPr>
              <a:t>Referenz</a:t>
            </a:r>
            <a:endParaRPr lang="en-CA" sz="1600" dirty="0">
              <a:solidFill>
                <a:schemeClr val="accent1">
                  <a:lumMod val="75000"/>
                </a:schemeClr>
              </a:solidFill>
            </a:endParaRPr>
          </a:p>
        </p:txBody>
      </p:sp>
      <p:sp>
        <p:nvSpPr>
          <p:cNvPr id="6" name="Rectangle 5"/>
          <p:cNvSpPr/>
          <p:nvPr/>
        </p:nvSpPr>
        <p:spPr>
          <a:xfrm>
            <a:off x="290751" y="1149486"/>
            <a:ext cx="8017963" cy="4524315"/>
          </a:xfrm>
          <a:prstGeom prst="rect">
            <a:avLst/>
          </a:prstGeom>
        </p:spPr>
        <p:txBody>
          <a:bodyPr wrap="square">
            <a:spAutoFit/>
          </a:bodyPr>
          <a:lstStyle/>
          <a:p>
            <a:pPr marL="342900" indent="-342900" algn="just">
              <a:buFont typeface="Arial" panose="020B0604020202020204" pitchFamily="34" charset="0"/>
              <a:buChar char="•"/>
            </a:pPr>
            <a:r>
              <a:rPr lang="de-DE" dirty="0">
                <a:solidFill>
                  <a:schemeClr val="tx2">
                    <a:lumMod val="50000"/>
                  </a:schemeClr>
                </a:solidFill>
              </a:rPr>
              <a:t>Die Listen können über die Menüpunkte </a:t>
            </a:r>
            <a:r>
              <a:rPr lang="de-DE" b="1" i="1" dirty="0">
                <a:solidFill>
                  <a:schemeClr val="accent1">
                    <a:lumMod val="75000"/>
                  </a:schemeClr>
                </a:solidFill>
              </a:rPr>
              <a:t>Tools / Open Term Lists, </a:t>
            </a:r>
            <a:r>
              <a:rPr lang="de-DE" b="1" i="1" dirty="0" err="1">
                <a:solidFill>
                  <a:schemeClr val="accent1">
                    <a:lumMod val="75000"/>
                  </a:schemeClr>
                </a:solidFill>
              </a:rPr>
              <a:t>Define</a:t>
            </a:r>
            <a:r>
              <a:rPr lang="de-DE" b="1" i="1" dirty="0">
                <a:solidFill>
                  <a:schemeClr val="accent1">
                    <a:lumMod val="75000"/>
                  </a:schemeClr>
                </a:solidFill>
              </a:rPr>
              <a:t> Term Lists </a:t>
            </a:r>
            <a:r>
              <a:rPr lang="de-DE" dirty="0">
                <a:solidFill>
                  <a:schemeClr val="tx2">
                    <a:lumMod val="50000"/>
                  </a:schemeClr>
                </a:solidFill>
              </a:rPr>
              <a:t>und </a:t>
            </a:r>
            <a:r>
              <a:rPr lang="de-DE" b="1" i="1" dirty="0">
                <a:solidFill>
                  <a:schemeClr val="accent1">
                    <a:lumMod val="75000"/>
                  </a:schemeClr>
                </a:solidFill>
              </a:rPr>
              <a:t>Link Term Lists </a:t>
            </a:r>
            <a:r>
              <a:rPr lang="de-DE" dirty="0">
                <a:solidFill>
                  <a:schemeClr val="tx2">
                    <a:lumMod val="50000"/>
                  </a:schemeClr>
                </a:solidFill>
              </a:rPr>
              <a:t>bearbeitet, angelegt bzw. um Feldverknüpfungen ergänzt werden. Auch das Einlesen von Einträgen externer Datenquellen ist möglich. Die Liste der Zeitschriftentitel kann außerdem durch bis zu 3 verschiedene Kürzel ergänzt werden. Je nach Definition des Output Styles, kann </a:t>
            </a:r>
            <a:r>
              <a:rPr lang="de-DE" dirty="0" err="1">
                <a:solidFill>
                  <a:schemeClr val="tx2">
                    <a:lumMod val="50000"/>
                  </a:schemeClr>
                </a:solidFill>
              </a:rPr>
              <a:t>EndNote</a:t>
            </a:r>
            <a:r>
              <a:rPr lang="de-DE" dirty="0">
                <a:solidFill>
                  <a:schemeClr val="tx2">
                    <a:lumMod val="50000"/>
                  </a:schemeClr>
                </a:solidFill>
              </a:rPr>
              <a:t> bei der Erstellung von Bibliographien die Kürzel statt dem vollständigen Zeitschriftentitel verwenden</a:t>
            </a:r>
            <a:r>
              <a:rPr lang="de-DE" dirty="0" smtClean="0">
                <a:solidFill>
                  <a:schemeClr val="tx2">
                    <a:lumMod val="50000"/>
                  </a:schemeClr>
                </a:solidFill>
              </a:rPr>
              <a:t>.</a:t>
            </a:r>
          </a:p>
          <a:p>
            <a:pPr algn="just"/>
            <a:endParaRPr lang="de-DE" dirty="0" smtClean="0">
              <a:solidFill>
                <a:schemeClr val="tx2">
                  <a:lumMod val="50000"/>
                </a:schemeClr>
              </a:solidFill>
            </a:endParaRPr>
          </a:p>
          <a:p>
            <a:pPr marL="342900" indent="-342900" algn="just">
              <a:buFont typeface="Arial" panose="020B0604020202020204" pitchFamily="34" charset="0"/>
              <a:buChar char="•"/>
            </a:pPr>
            <a:endParaRPr lang="de-DE" b="1" dirty="0" smtClean="0">
              <a:solidFill>
                <a:schemeClr val="accent1">
                  <a:lumMod val="75000"/>
                </a:schemeClr>
              </a:solidFill>
            </a:endParaRPr>
          </a:p>
          <a:p>
            <a:pPr marL="342900" indent="-342900" algn="just">
              <a:buFont typeface="Arial" panose="020B0604020202020204" pitchFamily="34" charset="0"/>
              <a:buChar char="•"/>
            </a:pPr>
            <a:r>
              <a:rPr lang="de-DE" b="1" dirty="0" smtClean="0">
                <a:solidFill>
                  <a:schemeClr val="accent1">
                    <a:lumMod val="75000"/>
                  </a:schemeClr>
                </a:solidFill>
              </a:rPr>
              <a:t>Erstellen einer Bildreferenz</a:t>
            </a:r>
          </a:p>
          <a:p>
            <a:pPr marL="342900" indent="-342900" algn="just">
              <a:buFont typeface="Arial" panose="020B0604020202020204" pitchFamily="34" charset="0"/>
              <a:buChar char="•"/>
            </a:pPr>
            <a:endParaRPr lang="de-DE" b="1" dirty="0">
              <a:solidFill>
                <a:schemeClr val="accent1">
                  <a:lumMod val="75000"/>
                </a:schemeClr>
              </a:solidFill>
            </a:endParaRPr>
          </a:p>
          <a:p>
            <a:pPr marL="357188" algn="just"/>
            <a:r>
              <a:rPr lang="de-DE" dirty="0" smtClean="0">
                <a:solidFill>
                  <a:schemeClr val="tx2">
                    <a:lumMod val="50000"/>
                  </a:schemeClr>
                </a:solidFill>
              </a:rPr>
              <a:t>Endnote </a:t>
            </a:r>
            <a:r>
              <a:rPr lang="de-DE" dirty="0">
                <a:solidFill>
                  <a:schemeClr val="tx2">
                    <a:lumMod val="50000"/>
                  </a:schemeClr>
                </a:solidFill>
              </a:rPr>
              <a:t>ermöglicht auch, das Anhängen von Bildern an eine Referenz. Gehen Sie hierzu unter im Menü auf </a:t>
            </a:r>
            <a:r>
              <a:rPr lang="de-DE" b="1" i="1" dirty="0">
                <a:solidFill>
                  <a:schemeClr val="accent1">
                    <a:lumMod val="75000"/>
                  </a:schemeClr>
                </a:solidFill>
              </a:rPr>
              <a:t>References &gt;  </a:t>
            </a:r>
            <a:r>
              <a:rPr lang="de-DE" b="1" i="1" dirty="0" err="1">
                <a:solidFill>
                  <a:schemeClr val="accent1">
                    <a:lumMod val="75000"/>
                  </a:schemeClr>
                </a:solidFill>
              </a:rPr>
              <a:t>Figure</a:t>
            </a:r>
            <a:r>
              <a:rPr lang="de-DE" b="1" i="1" dirty="0">
                <a:solidFill>
                  <a:schemeClr val="accent1">
                    <a:lumMod val="75000"/>
                  </a:schemeClr>
                </a:solidFill>
              </a:rPr>
              <a:t> &gt; </a:t>
            </a:r>
            <a:r>
              <a:rPr lang="de-DE" b="1" i="1" dirty="0" err="1">
                <a:solidFill>
                  <a:schemeClr val="accent1">
                    <a:lumMod val="75000"/>
                  </a:schemeClr>
                </a:solidFill>
              </a:rPr>
              <a:t>Attach</a:t>
            </a:r>
            <a:r>
              <a:rPr lang="de-DE" b="1" i="1" dirty="0">
                <a:solidFill>
                  <a:schemeClr val="accent1">
                    <a:lumMod val="75000"/>
                  </a:schemeClr>
                </a:solidFill>
              </a:rPr>
              <a:t> </a:t>
            </a:r>
            <a:r>
              <a:rPr lang="de-DE" b="1" i="1" dirty="0" err="1">
                <a:solidFill>
                  <a:schemeClr val="accent1">
                    <a:lumMod val="75000"/>
                  </a:schemeClr>
                </a:solidFill>
              </a:rPr>
              <a:t>Figure</a:t>
            </a:r>
            <a:r>
              <a:rPr lang="de-DE" dirty="0">
                <a:solidFill>
                  <a:schemeClr val="tx2">
                    <a:lumMod val="50000"/>
                  </a:schemeClr>
                </a:solidFill>
              </a:rPr>
              <a:t>. Es erscheint ein Dialogfenster, in dem Sie das passende Bild suchen und einfügen können. </a:t>
            </a:r>
            <a:endParaRPr lang="de-DE" dirty="0" smtClean="0">
              <a:solidFill>
                <a:schemeClr val="tx2">
                  <a:lumMod val="50000"/>
                </a:schemeClr>
              </a:solidFill>
            </a:endParaRPr>
          </a:p>
          <a:p>
            <a:pPr marL="357188" algn="just"/>
            <a:r>
              <a:rPr lang="de-DE" dirty="0">
                <a:solidFill>
                  <a:schemeClr val="tx2">
                    <a:lumMod val="50000"/>
                  </a:schemeClr>
                </a:solidFill>
              </a:rPr>
              <a:t>Wenn Sie eine </a:t>
            </a:r>
            <a:r>
              <a:rPr lang="de-DE" b="1" dirty="0">
                <a:solidFill>
                  <a:schemeClr val="accent1">
                    <a:lumMod val="75000"/>
                  </a:schemeClr>
                </a:solidFill>
              </a:rPr>
              <a:t>Datei</a:t>
            </a:r>
            <a:r>
              <a:rPr lang="de-DE" dirty="0">
                <a:solidFill>
                  <a:schemeClr val="tx2">
                    <a:lumMod val="50000"/>
                  </a:schemeClr>
                </a:solidFill>
              </a:rPr>
              <a:t> einfügen wollen, gehen Sie ähnlich vor, klicken Sie aber stattdessen auf </a:t>
            </a:r>
            <a:r>
              <a:rPr lang="de-DE" b="1" i="1" dirty="0">
                <a:solidFill>
                  <a:schemeClr val="accent1">
                    <a:lumMod val="75000"/>
                  </a:schemeClr>
                </a:solidFill>
              </a:rPr>
              <a:t>References &gt; File Attachments &gt; </a:t>
            </a:r>
            <a:r>
              <a:rPr lang="de-DE" b="1" i="1" dirty="0" err="1">
                <a:solidFill>
                  <a:schemeClr val="accent1">
                    <a:lumMod val="75000"/>
                  </a:schemeClr>
                </a:solidFill>
              </a:rPr>
              <a:t>Attach</a:t>
            </a:r>
            <a:r>
              <a:rPr lang="de-DE" b="1" i="1" dirty="0">
                <a:solidFill>
                  <a:schemeClr val="accent1">
                    <a:lumMod val="75000"/>
                  </a:schemeClr>
                </a:solidFill>
              </a:rPr>
              <a:t> File</a:t>
            </a:r>
            <a:r>
              <a:rPr lang="de-DE" i="1" dirty="0">
                <a:solidFill>
                  <a:schemeClr val="tx2">
                    <a:lumMod val="50000"/>
                  </a:schemeClr>
                </a:solidFill>
              </a:rPr>
              <a:t>. </a:t>
            </a:r>
            <a:endParaRPr lang="de-DE" i="1" dirty="0" smtClean="0">
              <a:solidFill>
                <a:schemeClr val="tx2">
                  <a:lumMod val="50000"/>
                </a:schemeClr>
              </a:solidFill>
            </a:endParaRPr>
          </a:p>
        </p:txBody>
      </p:sp>
      <p:sp>
        <p:nvSpPr>
          <p:cNvPr id="8" name="TextBox 7"/>
          <p:cNvSpPr txBox="1"/>
          <p:nvPr/>
        </p:nvSpPr>
        <p:spPr>
          <a:xfrm>
            <a:off x="636186" y="5565338"/>
            <a:ext cx="7964476" cy="923330"/>
          </a:xfrm>
          <a:prstGeom prst="rect">
            <a:avLst/>
          </a:prstGeom>
          <a:noFill/>
        </p:spPr>
        <p:txBody>
          <a:bodyPr wrap="square" rtlCol="0">
            <a:spAutoFit/>
          </a:bodyPr>
          <a:lstStyle/>
          <a:p>
            <a:r>
              <a:rPr lang="de-DE" b="1" dirty="0"/>
              <a:t>HINWEIS: </a:t>
            </a:r>
            <a:r>
              <a:rPr lang="de-DE" dirty="0"/>
              <a:t>Beachten Sie, dass </a:t>
            </a:r>
            <a:r>
              <a:rPr lang="de-DE" dirty="0" err="1"/>
              <a:t>EndNote</a:t>
            </a:r>
            <a:r>
              <a:rPr lang="de-DE" dirty="0"/>
              <a:t> lediglich den Pfad zu der Datei speichert. Wenn Sie </a:t>
            </a:r>
            <a:r>
              <a:rPr lang="de-DE" dirty="0" smtClean="0"/>
              <a:t>diese </a:t>
            </a:r>
            <a:r>
              <a:rPr lang="de-DE" dirty="0"/>
              <a:t>in einen anderen Ordner verschieben, geht der Verweis darauf in der Datenbank verloren. </a:t>
            </a:r>
          </a:p>
        </p:txBody>
      </p:sp>
      <p:sp>
        <p:nvSpPr>
          <p:cNvPr id="10" name="TextBox 9"/>
          <p:cNvSpPr txBox="1"/>
          <p:nvPr/>
        </p:nvSpPr>
        <p:spPr>
          <a:xfrm>
            <a:off x="636186" y="3039575"/>
            <a:ext cx="7964476" cy="369332"/>
          </a:xfrm>
          <a:prstGeom prst="rect">
            <a:avLst/>
          </a:prstGeom>
          <a:noFill/>
        </p:spPr>
        <p:txBody>
          <a:bodyPr wrap="square" rtlCol="0">
            <a:spAutoFit/>
          </a:bodyPr>
          <a:lstStyle/>
          <a:p>
            <a:r>
              <a:rPr lang="de-DE" dirty="0">
                <a:solidFill>
                  <a:schemeClr val="accent1">
                    <a:lumMod val="75000"/>
                  </a:schemeClr>
                </a:solidFill>
              </a:rPr>
              <a:t>Durch Schließen des Eingabefensters wird die Referenz automatisch gespeichert.</a:t>
            </a:r>
          </a:p>
        </p:txBody>
      </p:sp>
    </p:spTree>
    <p:extLst>
      <p:ext uri="{BB962C8B-B14F-4D97-AF65-F5344CB8AC3E}">
        <p14:creationId xmlns:p14="http://schemas.microsoft.com/office/powerpoint/2010/main" val="409659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106018" y="6488668"/>
            <a:ext cx="9037982" cy="338554"/>
          </a:xfrm>
          <a:prstGeom prst="rect">
            <a:avLst/>
          </a:prstGeom>
          <a:noFill/>
        </p:spPr>
        <p:txBody>
          <a:bodyPr wrap="square" rtlCol="0">
            <a:spAutoFit/>
          </a:bodyPr>
          <a:lstStyle/>
          <a:p>
            <a:r>
              <a:rPr lang="en-CA" sz="1600" dirty="0">
                <a:solidFill>
                  <a:schemeClr val="tx2">
                    <a:lumMod val="75000"/>
                  </a:schemeClr>
                </a:solidFill>
              </a:rPr>
              <a:t>Dr. Marie </a:t>
            </a:r>
            <a:r>
              <a:rPr lang="en-CA" sz="1600" dirty="0" err="1">
                <a:solidFill>
                  <a:schemeClr val="tx2">
                    <a:lumMod val="75000"/>
                  </a:schemeClr>
                </a:solidFill>
              </a:rPr>
              <a:t>Weinhart</a:t>
            </a:r>
            <a:r>
              <a:rPr lang="en-CA" sz="1600" dirty="0">
                <a:solidFill>
                  <a:schemeClr val="tx2">
                    <a:lumMod val="75000"/>
                  </a:schemeClr>
                </a:solidFill>
              </a:rPr>
              <a:t>                                               </a:t>
            </a:r>
            <a:r>
              <a:rPr lang="en-CA" sz="1600" dirty="0" smtClean="0">
                <a:solidFill>
                  <a:schemeClr val="tx2">
                    <a:lumMod val="75000"/>
                  </a:schemeClr>
                </a:solidFill>
              </a:rPr>
              <a:t> </a:t>
            </a:r>
            <a:r>
              <a:rPr lang="en-CA" sz="1600" dirty="0" err="1" smtClean="0">
                <a:solidFill>
                  <a:schemeClr val="tx2">
                    <a:lumMod val="75000"/>
                  </a:schemeClr>
                </a:solidFill>
              </a:rPr>
              <a:t>Literaturverwaltung</a:t>
            </a:r>
            <a:r>
              <a:rPr lang="en-CA" sz="1600" dirty="0" smtClean="0">
                <a:solidFill>
                  <a:schemeClr val="tx2">
                    <a:lumMod val="75000"/>
                  </a:schemeClr>
                </a:solidFill>
              </a:rPr>
              <a:t>                                                                 </a:t>
            </a:r>
            <a:fld id="{AF3E04A4-8499-4895-9D7B-90B7ABC93338}" type="slidenum">
              <a:rPr lang="en-CA" sz="1600">
                <a:solidFill>
                  <a:schemeClr val="tx2">
                    <a:lumMod val="75000"/>
                  </a:schemeClr>
                </a:solidFill>
              </a:rPr>
              <a:t>9</a:t>
            </a:fld>
            <a:r>
              <a:rPr lang="en-CA" sz="1600" dirty="0">
                <a:solidFill>
                  <a:schemeClr val="tx2">
                    <a:lumMod val="75000"/>
                  </a:schemeClr>
                </a:solidFill>
              </a:rPr>
              <a:t>                                                                                                                                 </a:t>
            </a:r>
            <a:endParaRPr lang="de-DE" sz="1600" dirty="0">
              <a:solidFill>
                <a:schemeClr val="tx2">
                  <a:lumMod val="75000"/>
                </a:schemeClr>
              </a:solidFill>
            </a:endParaRPr>
          </a:p>
        </p:txBody>
      </p:sp>
      <p:sp>
        <p:nvSpPr>
          <p:cNvPr id="9" name="TextBox 8"/>
          <p:cNvSpPr txBox="1"/>
          <p:nvPr/>
        </p:nvSpPr>
        <p:spPr>
          <a:xfrm>
            <a:off x="240964" y="100499"/>
            <a:ext cx="5292411" cy="1661993"/>
          </a:xfrm>
          <a:prstGeom prst="rect">
            <a:avLst/>
          </a:prstGeom>
          <a:noFill/>
        </p:spPr>
        <p:txBody>
          <a:bodyPr wrap="none" rtlCol="0">
            <a:spAutoFit/>
          </a:bodyPr>
          <a:lstStyle/>
          <a:p>
            <a:endParaRPr lang="en-CA" dirty="0" smtClean="0"/>
          </a:p>
          <a:p>
            <a:endParaRPr lang="en-CA" dirty="0" smtClean="0"/>
          </a:p>
          <a:p>
            <a:r>
              <a:rPr lang="en-CA" sz="2400" b="1" dirty="0" err="1" smtClean="0">
                <a:solidFill>
                  <a:schemeClr val="accent1">
                    <a:lumMod val="75000"/>
                  </a:schemeClr>
                </a:solidFill>
              </a:rPr>
              <a:t>Aufgabe</a:t>
            </a:r>
            <a:r>
              <a:rPr lang="en-CA" sz="2400" b="1" dirty="0" smtClean="0">
                <a:solidFill>
                  <a:schemeClr val="accent1">
                    <a:lumMod val="75000"/>
                  </a:schemeClr>
                </a:solidFill>
              </a:rPr>
              <a:t>: </a:t>
            </a:r>
            <a:r>
              <a:rPr lang="en-CA" sz="2400" b="1" dirty="0" err="1" smtClean="0">
                <a:solidFill>
                  <a:schemeClr val="accent1">
                    <a:lumMod val="75000"/>
                  </a:schemeClr>
                </a:solidFill>
              </a:rPr>
              <a:t>Erstellen</a:t>
            </a:r>
            <a:r>
              <a:rPr lang="en-CA" sz="2400" b="1" dirty="0" smtClean="0">
                <a:solidFill>
                  <a:schemeClr val="accent1">
                    <a:lumMod val="75000"/>
                  </a:schemeClr>
                </a:solidFill>
              </a:rPr>
              <a:t> </a:t>
            </a:r>
            <a:r>
              <a:rPr lang="en-CA" sz="2400" b="1" dirty="0" err="1" smtClean="0">
                <a:solidFill>
                  <a:schemeClr val="accent1">
                    <a:lumMod val="75000"/>
                  </a:schemeClr>
                </a:solidFill>
              </a:rPr>
              <a:t>einer</a:t>
            </a:r>
            <a:r>
              <a:rPr lang="en-CA" sz="2400" b="1" dirty="0" smtClean="0">
                <a:solidFill>
                  <a:schemeClr val="accent1">
                    <a:lumMod val="75000"/>
                  </a:schemeClr>
                </a:solidFill>
              </a:rPr>
              <a:t> </a:t>
            </a:r>
            <a:r>
              <a:rPr lang="en-CA" sz="2400" b="1" dirty="0" err="1" smtClean="0">
                <a:solidFill>
                  <a:schemeClr val="accent1">
                    <a:lumMod val="75000"/>
                  </a:schemeClr>
                </a:solidFill>
              </a:rPr>
              <a:t>neuen</a:t>
            </a:r>
            <a:r>
              <a:rPr lang="en-CA" sz="2400" b="1" dirty="0" smtClean="0">
                <a:solidFill>
                  <a:schemeClr val="accent1">
                    <a:lumMod val="75000"/>
                  </a:schemeClr>
                </a:solidFill>
              </a:rPr>
              <a:t> </a:t>
            </a:r>
            <a:r>
              <a:rPr lang="en-CA" sz="2400" b="1" dirty="0" err="1" smtClean="0">
                <a:solidFill>
                  <a:schemeClr val="accent1">
                    <a:lumMod val="75000"/>
                  </a:schemeClr>
                </a:solidFill>
              </a:rPr>
              <a:t>Referenz</a:t>
            </a:r>
            <a:endParaRPr lang="en-CA" sz="2400" b="1" dirty="0" smtClean="0">
              <a:solidFill>
                <a:schemeClr val="accent1">
                  <a:lumMod val="75000"/>
                </a:schemeClr>
              </a:solidFill>
            </a:endParaRPr>
          </a:p>
          <a:p>
            <a:endParaRPr lang="en-CA" sz="2400" b="1" dirty="0">
              <a:solidFill>
                <a:srgbClr val="C00000"/>
              </a:solidFill>
            </a:endParaRPr>
          </a:p>
          <a:p>
            <a:endParaRPr lang="de-DE" b="1" dirty="0">
              <a:solidFill>
                <a:srgbClr val="C00000"/>
              </a:solidFill>
            </a:endParaRPr>
          </a:p>
        </p:txBody>
      </p:sp>
      <p:sp>
        <p:nvSpPr>
          <p:cNvPr id="11" name="TextBox 10"/>
          <p:cNvSpPr txBox="1"/>
          <p:nvPr/>
        </p:nvSpPr>
        <p:spPr>
          <a:xfrm>
            <a:off x="106018" y="1225689"/>
            <a:ext cx="8444753" cy="5078313"/>
          </a:xfrm>
          <a:prstGeom prst="rect">
            <a:avLst/>
          </a:prstGeom>
          <a:noFill/>
        </p:spPr>
        <p:txBody>
          <a:bodyPr wrap="square" rtlCol="0">
            <a:spAutoFit/>
          </a:bodyPr>
          <a:lstStyle/>
          <a:p>
            <a:pPr marL="285750" indent="-285750">
              <a:buFont typeface="Arial" panose="020B0604020202020204" pitchFamily="34" charset="0"/>
              <a:buChar char="•"/>
            </a:pPr>
            <a:r>
              <a:rPr lang="de-DE" dirty="0" smtClean="0"/>
              <a:t>Legen Sie manuell  einen neuen Eintrag zu folgender Referenz an:</a:t>
            </a:r>
          </a:p>
          <a:p>
            <a:pPr marL="265113"/>
            <a:r>
              <a:rPr lang="de-DE" dirty="0"/>
              <a:t> </a:t>
            </a:r>
            <a:r>
              <a:rPr lang="de-DE" dirty="0" smtClean="0"/>
              <a:t>J. I. </a:t>
            </a:r>
            <a:r>
              <a:rPr lang="de-DE" dirty="0" err="1" smtClean="0"/>
              <a:t>Andorko</a:t>
            </a:r>
            <a:r>
              <a:rPr lang="de-DE" dirty="0" smtClean="0"/>
              <a:t>, C.M. Jewell </a:t>
            </a:r>
            <a:r>
              <a:rPr lang="de-DE" i="1" dirty="0" err="1" smtClean="0"/>
              <a:t>Designing</a:t>
            </a:r>
            <a:r>
              <a:rPr lang="de-DE" i="1" dirty="0" smtClean="0"/>
              <a:t> </a:t>
            </a:r>
            <a:r>
              <a:rPr lang="de-DE" i="1" dirty="0" err="1" smtClean="0"/>
              <a:t>biomaterials</a:t>
            </a:r>
            <a:r>
              <a:rPr lang="de-DE" i="1" dirty="0" smtClean="0"/>
              <a:t> </a:t>
            </a:r>
            <a:r>
              <a:rPr lang="de-DE" i="1" dirty="0" err="1" smtClean="0"/>
              <a:t>with</a:t>
            </a:r>
            <a:r>
              <a:rPr lang="de-DE" i="1" dirty="0" smtClean="0"/>
              <a:t> </a:t>
            </a:r>
            <a:r>
              <a:rPr lang="de-DE" i="1" dirty="0" err="1" smtClean="0"/>
              <a:t>immunomodulatory</a:t>
            </a:r>
            <a:r>
              <a:rPr lang="de-DE" i="1" dirty="0" smtClean="0"/>
              <a:t> </a:t>
            </a:r>
            <a:r>
              <a:rPr lang="de-DE" i="1" dirty="0" err="1" smtClean="0"/>
              <a:t>properties</a:t>
            </a:r>
            <a:r>
              <a:rPr lang="de-DE" i="1" dirty="0" smtClean="0"/>
              <a:t>             </a:t>
            </a:r>
            <a:r>
              <a:rPr lang="de-DE" i="1" dirty="0" err="1" smtClean="0"/>
              <a:t>for</a:t>
            </a:r>
            <a:r>
              <a:rPr lang="de-DE" i="1" dirty="0" smtClean="0"/>
              <a:t> </a:t>
            </a:r>
            <a:r>
              <a:rPr lang="de-DE" i="1" dirty="0" err="1" smtClean="0"/>
              <a:t>tissue</a:t>
            </a:r>
            <a:r>
              <a:rPr lang="de-DE" i="1" dirty="0" smtClean="0"/>
              <a:t> </a:t>
            </a:r>
            <a:r>
              <a:rPr lang="de-DE" i="1" dirty="0" err="1" smtClean="0"/>
              <a:t>engineering</a:t>
            </a:r>
            <a:r>
              <a:rPr lang="de-DE" i="1" dirty="0" smtClean="0"/>
              <a:t> and regenerative </a:t>
            </a:r>
            <a:r>
              <a:rPr lang="de-DE" i="1" dirty="0" err="1" smtClean="0"/>
              <a:t>medicine</a:t>
            </a:r>
            <a:r>
              <a:rPr lang="de-DE" dirty="0" smtClean="0"/>
              <a:t>, Bioengineering and </a:t>
            </a:r>
            <a:r>
              <a:rPr lang="de-DE" dirty="0" err="1" smtClean="0"/>
              <a:t>translational</a:t>
            </a:r>
            <a:r>
              <a:rPr lang="de-DE" dirty="0" smtClean="0"/>
              <a:t> </a:t>
            </a:r>
            <a:r>
              <a:rPr lang="de-DE" dirty="0" err="1" smtClean="0"/>
              <a:t>medicine</a:t>
            </a:r>
            <a:r>
              <a:rPr lang="de-DE" dirty="0" smtClean="0"/>
              <a:t> </a:t>
            </a:r>
            <a:r>
              <a:rPr lang="de-DE" b="1" dirty="0" smtClean="0"/>
              <a:t>2017,</a:t>
            </a:r>
            <a:r>
              <a:rPr lang="de-DE" dirty="0" smtClean="0"/>
              <a:t> </a:t>
            </a:r>
            <a:r>
              <a:rPr lang="de-DE" i="1" dirty="0" smtClean="0"/>
              <a:t>2, </a:t>
            </a:r>
            <a:r>
              <a:rPr lang="de-DE" dirty="0" smtClean="0"/>
              <a:t>139-155.</a:t>
            </a:r>
          </a:p>
          <a:p>
            <a:pPr marL="268288" indent="-268288"/>
            <a:endParaRPr lang="de-DE" dirty="0"/>
          </a:p>
          <a:p>
            <a:pPr marL="285750" indent="-285750">
              <a:buFont typeface="Arial" panose="020B0604020202020204" pitchFamily="34" charset="0"/>
              <a:buChar char="•"/>
            </a:pPr>
            <a:r>
              <a:rPr lang="de-DE" dirty="0" smtClean="0"/>
              <a:t>Importieren Sie den selben Eintrag direkt von der Homepage des Journals</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smtClean="0"/>
              <a:t>Importieren Sie alle in diesem Artikel zitierten Referenzen aus </a:t>
            </a:r>
            <a:r>
              <a:rPr lang="de-DE" dirty="0" err="1" smtClean="0"/>
              <a:t>SciFinder</a:t>
            </a:r>
            <a:r>
              <a:rPr lang="de-DE" dirty="0" smtClean="0"/>
              <a:t> (Immer als RIS </a:t>
            </a:r>
            <a:r>
              <a:rPr lang="de-DE" dirty="0" err="1" smtClean="0"/>
              <a:t>file</a:t>
            </a:r>
            <a:r>
              <a:rPr lang="de-DE" dirty="0" smtClean="0"/>
              <a:t>)</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smtClean="0"/>
              <a:t>Importieren Sie zusätzlich alle Artikel, die diesen Review zitieren</a:t>
            </a:r>
          </a:p>
          <a:p>
            <a:endParaRPr lang="de-DE" dirty="0"/>
          </a:p>
          <a:p>
            <a:pPr marL="285750" indent="-285750">
              <a:buFont typeface="Arial" panose="020B0604020202020204" pitchFamily="34" charset="0"/>
              <a:buChar char="•"/>
            </a:pPr>
            <a:r>
              <a:rPr lang="de-DE" dirty="0" smtClean="0"/>
              <a:t>Kontrollieren Sie immer sofort den neuen Eintrag und verbessern bzw. ergänzen Sie ihn.</a:t>
            </a:r>
          </a:p>
          <a:p>
            <a:endParaRPr lang="de-DE" dirty="0" smtClean="0"/>
          </a:p>
          <a:p>
            <a:pPr marL="285750" indent="-285750">
              <a:buFont typeface="Arial" panose="020B0604020202020204" pitchFamily="34" charset="0"/>
              <a:buChar char="•"/>
            </a:pPr>
            <a:r>
              <a:rPr lang="de-DE" dirty="0" smtClean="0"/>
              <a:t>Fügen Sie das </a:t>
            </a:r>
            <a:r>
              <a:rPr lang="de-DE" dirty="0" err="1" smtClean="0"/>
              <a:t>pdf</a:t>
            </a:r>
            <a:r>
              <a:rPr lang="de-DE" dirty="0" smtClean="0"/>
              <a:t> des Artikels zur Referenz hinzu (2 Wege!)</a:t>
            </a:r>
          </a:p>
          <a:p>
            <a:r>
              <a:rPr lang="de-DE" dirty="0" smtClean="0"/>
              <a:t>	</a:t>
            </a:r>
          </a:p>
          <a:p>
            <a:endParaRPr lang="de-DE" b="1" dirty="0"/>
          </a:p>
        </p:txBody>
      </p:sp>
    </p:spTree>
    <p:extLst>
      <p:ext uri="{BB962C8B-B14F-4D97-AF65-F5344CB8AC3E}">
        <p14:creationId xmlns:p14="http://schemas.microsoft.com/office/powerpoint/2010/main" val="3264171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2917</Words>
  <Application>Microsoft Office PowerPoint</Application>
  <PresentationFormat>On-screen Show (4:3)</PresentationFormat>
  <Paragraphs>359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dc:creator>
  <cp:lastModifiedBy>Marie</cp:lastModifiedBy>
  <cp:revision>13</cp:revision>
  <dcterms:created xsi:type="dcterms:W3CDTF">2017-11-22T10:13:45Z</dcterms:created>
  <dcterms:modified xsi:type="dcterms:W3CDTF">2017-11-29T15:45:56Z</dcterms:modified>
</cp:coreProperties>
</file>